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4"/>
  </p:notesMasterIdLst>
  <p:sldIdLst>
    <p:sldId id="258" r:id="rId2"/>
    <p:sldId id="279" r:id="rId3"/>
    <p:sldId id="280" r:id="rId4"/>
    <p:sldId id="260" r:id="rId5"/>
    <p:sldId id="284" r:id="rId6"/>
    <p:sldId id="261" r:id="rId7"/>
    <p:sldId id="262" r:id="rId8"/>
    <p:sldId id="259" r:id="rId9"/>
    <p:sldId id="263" r:id="rId10"/>
    <p:sldId id="264" r:id="rId11"/>
    <p:sldId id="265" r:id="rId12"/>
    <p:sldId id="285" r:id="rId13"/>
    <p:sldId id="286" r:id="rId14"/>
    <p:sldId id="287" r:id="rId15"/>
    <p:sldId id="288" r:id="rId16"/>
    <p:sldId id="289" r:id="rId17"/>
    <p:sldId id="290" r:id="rId18"/>
    <p:sldId id="291" r:id="rId19"/>
    <p:sldId id="292" r:id="rId20"/>
    <p:sldId id="295" r:id="rId21"/>
    <p:sldId id="296" r:id="rId22"/>
    <p:sldId id="297" r:id="rId23"/>
    <p:sldId id="298" r:id="rId24"/>
    <p:sldId id="299" r:id="rId25"/>
    <p:sldId id="300" r:id="rId26"/>
    <p:sldId id="301" r:id="rId27"/>
    <p:sldId id="266" r:id="rId28"/>
    <p:sldId id="267" r:id="rId29"/>
    <p:sldId id="268" r:id="rId30"/>
    <p:sldId id="269" r:id="rId31"/>
    <p:sldId id="302" r:id="rId32"/>
    <p:sldId id="283" r:id="rId33"/>
    <p:sldId id="270" r:id="rId34"/>
    <p:sldId id="271" r:id="rId35"/>
    <p:sldId id="272" r:id="rId36"/>
    <p:sldId id="273" r:id="rId37"/>
    <p:sldId id="281" r:id="rId38"/>
    <p:sldId id="274" r:id="rId39"/>
    <p:sldId id="275" r:id="rId40"/>
    <p:sldId id="276" r:id="rId41"/>
    <p:sldId id="277" r:id="rId42"/>
    <p:sldId id="278"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12" charset="0"/>
        <a:ea typeface="MS PGothic" pitchFamily="34" charset="-128"/>
        <a:cs typeface="+mn-cs"/>
      </a:defRPr>
    </a:lvl1pPr>
    <a:lvl2pPr marL="457200" algn="l" rtl="0" fontAlgn="base">
      <a:spcBef>
        <a:spcPct val="0"/>
      </a:spcBef>
      <a:spcAft>
        <a:spcPct val="0"/>
      </a:spcAft>
      <a:defRPr sz="2400" kern="1200">
        <a:solidFill>
          <a:schemeClr val="tx1"/>
        </a:solidFill>
        <a:latin typeface="Times" pitchFamily="-112" charset="0"/>
        <a:ea typeface="MS PGothic" pitchFamily="34" charset="-128"/>
        <a:cs typeface="+mn-cs"/>
      </a:defRPr>
    </a:lvl2pPr>
    <a:lvl3pPr marL="914400" algn="l" rtl="0" fontAlgn="base">
      <a:spcBef>
        <a:spcPct val="0"/>
      </a:spcBef>
      <a:spcAft>
        <a:spcPct val="0"/>
      </a:spcAft>
      <a:defRPr sz="2400" kern="1200">
        <a:solidFill>
          <a:schemeClr val="tx1"/>
        </a:solidFill>
        <a:latin typeface="Times" pitchFamily="-112"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pitchFamily="-112"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pitchFamily="-112" charset="0"/>
        <a:ea typeface="MS PGothic" pitchFamily="34" charset="-128"/>
        <a:cs typeface="+mn-cs"/>
      </a:defRPr>
    </a:lvl5pPr>
    <a:lvl6pPr marL="2286000" algn="l" defTabSz="914400" rtl="0" eaLnBrk="1" latinLnBrk="0" hangingPunct="1">
      <a:defRPr sz="2400" kern="1200">
        <a:solidFill>
          <a:schemeClr val="tx1"/>
        </a:solidFill>
        <a:latin typeface="Times" pitchFamily="-112" charset="0"/>
        <a:ea typeface="MS PGothic" pitchFamily="34" charset="-128"/>
        <a:cs typeface="+mn-cs"/>
      </a:defRPr>
    </a:lvl6pPr>
    <a:lvl7pPr marL="2743200" algn="l" defTabSz="914400" rtl="0" eaLnBrk="1" latinLnBrk="0" hangingPunct="1">
      <a:defRPr sz="2400" kern="1200">
        <a:solidFill>
          <a:schemeClr val="tx1"/>
        </a:solidFill>
        <a:latin typeface="Times" pitchFamily="-112" charset="0"/>
        <a:ea typeface="MS PGothic" pitchFamily="34" charset="-128"/>
        <a:cs typeface="+mn-cs"/>
      </a:defRPr>
    </a:lvl7pPr>
    <a:lvl8pPr marL="3200400" algn="l" defTabSz="914400" rtl="0" eaLnBrk="1" latinLnBrk="0" hangingPunct="1">
      <a:defRPr sz="2400" kern="1200">
        <a:solidFill>
          <a:schemeClr val="tx1"/>
        </a:solidFill>
        <a:latin typeface="Times" pitchFamily="-112" charset="0"/>
        <a:ea typeface="MS PGothic" pitchFamily="34" charset="-128"/>
        <a:cs typeface="+mn-cs"/>
      </a:defRPr>
    </a:lvl8pPr>
    <a:lvl9pPr marL="3657600" algn="l" defTabSz="914400" rtl="0" eaLnBrk="1" latinLnBrk="0" hangingPunct="1">
      <a:defRPr sz="2400" kern="1200">
        <a:solidFill>
          <a:schemeClr val="tx1"/>
        </a:solidFill>
        <a:latin typeface="Times" pitchFamily="-112"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668" y="-10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pitchFamily="-110" charset="0"/>
                <a:ea typeface="+mn-ea"/>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pitchFamily="-110" charset="0"/>
                <a:ea typeface="+mn-ea"/>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pitchFamily="-110" charset="0"/>
                <a:ea typeface="+mn-ea"/>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ea typeface="ＭＳ Ｐゴシック" pitchFamily="-112" charset="-128"/>
              </a:defRPr>
            </a:lvl1pPr>
          </a:lstStyle>
          <a:p>
            <a:pPr>
              <a:defRPr/>
            </a:pPr>
            <a:fld id="{5603C489-DBC7-4A20-B0EA-FF688081B141}" type="slidenum">
              <a:rPr lang="en-US"/>
              <a:pPr>
                <a:defRPr/>
              </a:pPr>
              <a:t>‹#›</a:t>
            </a:fld>
            <a:endParaRPr lang="en-US"/>
          </a:p>
        </p:txBody>
      </p:sp>
    </p:spTree>
    <p:extLst>
      <p:ext uri="{BB962C8B-B14F-4D97-AF65-F5344CB8AC3E}">
        <p14:creationId xmlns:p14="http://schemas.microsoft.com/office/powerpoint/2010/main" val="19275501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pitchFamily="-110"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120C50-4D04-4C2B-927B-58EBC0765505}" type="slidenum">
              <a:rPr lang="en-US"/>
              <a:pPr/>
              <a:t>5</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E9C901-8363-482B-9AAD-C4AC0F28BF38}" type="slidenum">
              <a:rPr lang="en-US"/>
              <a:pPr/>
              <a:t>20</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FB591-CC1C-42BB-94F8-08F5D07DEDA8}" type="slidenum">
              <a:rPr lang="en-US"/>
              <a:pPr/>
              <a:t>21</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CE2F8-F524-43F3-B8BB-78FBD91CB4F3}" type="slidenum">
              <a:rPr lang="en-US"/>
              <a:pPr/>
              <a:t>22</a:t>
            </a:fld>
            <a:endParaRPr lang="en-US"/>
          </a:p>
        </p:txBody>
      </p:sp>
      <p:sp>
        <p:nvSpPr>
          <p:cNvPr id="542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42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53F259-65A9-430A-AE58-A6557744F67A}" type="slidenum">
              <a:rPr lang="en-US"/>
              <a:pPr/>
              <a:t>23</a:t>
            </a:fld>
            <a:endParaRPr lang="en-US"/>
          </a:p>
        </p:txBody>
      </p:sp>
      <p:sp>
        <p:nvSpPr>
          <p:cNvPr id="5632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563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EF946F-D967-4E99-BA54-2193402C4324}" type="slidenum">
              <a:rPr lang="en-US"/>
              <a:pPr/>
              <a:t>24</a:t>
            </a:fld>
            <a:endParaRPr lang="en-US"/>
          </a:p>
        </p:txBody>
      </p:sp>
      <p:sp>
        <p:nvSpPr>
          <p:cNvPr id="583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78AA9-A1AA-41B8-B1E8-D2B5338439F1}" type="slidenum">
              <a:rPr lang="en-US"/>
              <a:pPr/>
              <a:t>25</a:t>
            </a:fld>
            <a:endParaRPr lang="en-US"/>
          </a:p>
        </p:txBody>
      </p:sp>
      <p:sp>
        <p:nvSpPr>
          <p:cNvPr id="604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E93728-A6A0-4C9C-BB9B-E705A4BED184}" type="slidenum">
              <a:rPr lang="en-US"/>
              <a:pPr/>
              <a:t>26</a:t>
            </a:fld>
            <a:endParaRPr lang="en-US"/>
          </a:p>
        </p:txBody>
      </p:sp>
      <p:sp>
        <p:nvSpPr>
          <p:cNvPr id="624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FB5741-C807-4F5E-9B40-941F35B44947}" type="slidenum">
              <a:rPr lang="en-US"/>
              <a:pPr/>
              <a:t>32</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73CBF-4325-4C65-9D83-4FA812219001}" type="slidenum">
              <a:rPr lang="en-US"/>
              <a:pPr/>
              <a:t>12</a:t>
            </a:fld>
            <a:endParaRPr lang="en-US"/>
          </a:p>
        </p:txBody>
      </p:sp>
      <p:sp>
        <p:nvSpPr>
          <p:cNvPr id="3072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18C35-98B1-4347-8B25-196D99CC4782}" type="slidenum">
              <a:rPr lang="en-US"/>
              <a:pPr/>
              <a:t>13</a:t>
            </a:fld>
            <a:endParaRPr lang="en-US"/>
          </a:p>
        </p:txBody>
      </p:sp>
      <p:sp>
        <p:nvSpPr>
          <p:cNvPr id="3277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3E1A8F-065F-4370-B3A2-D679D4CDDE35}" type="slidenum">
              <a:rPr lang="en-US"/>
              <a:pPr/>
              <a:t>14</a:t>
            </a:fld>
            <a:endParaRPr lang="en-US"/>
          </a:p>
        </p:txBody>
      </p:sp>
      <p:sp>
        <p:nvSpPr>
          <p:cNvPr id="3481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83814-24DB-4B3A-96FD-3079A8EF51F3}" type="slidenum">
              <a:rPr lang="en-US"/>
              <a:pPr/>
              <a:t>15</a:t>
            </a:fld>
            <a:endParaRPr lang="en-US"/>
          </a:p>
        </p:txBody>
      </p:sp>
      <p:sp>
        <p:nvSpPr>
          <p:cNvPr id="36866"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FA7893-EBEF-4359-A087-618133271EEA}" type="slidenum">
              <a:rPr lang="en-US"/>
              <a:pPr/>
              <a:t>16</a:t>
            </a:fld>
            <a:endParaRPr lang="en-US"/>
          </a:p>
        </p:txBody>
      </p:sp>
      <p:sp>
        <p:nvSpPr>
          <p:cNvPr id="38914"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41E49A-AC4A-4CA4-A4FA-C201E531B087}" type="slidenum">
              <a:rPr lang="en-US"/>
              <a:pPr/>
              <a:t>17</a:t>
            </a:fld>
            <a:endParaRPr lang="en-US"/>
          </a:p>
        </p:txBody>
      </p:sp>
      <p:sp>
        <p:nvSpPr>
          <p:cNvPr id="40962"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BCA2E-016B-43BA-B4B3-A1A9E26C0208}" type="slidenum">
              <a:rPr lang="en-US"/>
              <a:pPr/>
              <a:t>18</a:t>
            </a:fld>
            <a:endParaRPr lang="en-US"/>
          </a:p>
        </p:txBody>
      </p:sp>
      <p:sp>
        <p:nvSpPr>
          <p:cNvPr id="430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30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0F14F4-A305-4D23-99C8-9C5EB7B3B17C}" type="slidenum">
              <a:rPr lang="en-US"/>
              <a:pPr/>
              <a:t>19</a:t>
            </a:fld>
            <a:endParaRPr lang="en-US"/>
          </a:p>
        </p:txBody>
      </p:sp>
      <p:sp>
        <p:nvSpPr>
          <p:cNvPr id="45058"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450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17" descr="image_Cover2_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3657600" y="2490787"/>
            <a:ext cx="4648200" cy="1362075"/>
          </a:xfrm>
        </p:spPr>
        <p:txBody>
          <a:bodyPr anchor="t"/>
          <a:lstStyle>
            <a:lvl1pPr algn="r">
              <a:defRPr sz="3200" b="0" cap="none"/>
            </a:lvl1pPr>
          </a:lstStyle>
          <a:p>
            <a:r>
              <a:rPr lang="en-US" smtClean="0"/>
              <a:t>Click to edit Master title style</a:t>
            </a:r>
            <a:endParaRPr lang="en-US" dirty="0"/>
          </a:p>
        </p:txBody>
      </p:sp>
      <p:sp>
        <p:nvSpPr>
          <p:cNvPr id="5" name="Text Placeholder 2"/>
          <p:cNvSpPr>
            <a:spLocks noGrp="1"/>
          </p:cNvSpPr>
          <p:nvPr>
            <p:ph type="body" idx="1"/>
          </p:nvPr>
        </p:nvSpPr>
        <p:spPr>
          <a:xfrm>
            <a:off x="3657600" y="990600"/>
            <a:ext cx="4648200" cy="1500187"/>
          </a:xfrm>
        </p:spPr>
        <p:txBody>
          <a:bodyPr anchor="b"/>
          <a:lstStyle>
            <a:lvl1pPr marL="0" indent="0" algn="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59693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01775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029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215354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21621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681226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02655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57532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582593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5809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78414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atin typeface="Verdana"/>
                <a:ea typeface="+mn-ea"/>
                <a:cs typeface="Verdana"/>
              </a:defRPr>
            </a:lvl1p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2853545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image_Page2b_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381000"/>
            <a:ext cx="655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15240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886200" y="6019800"/>
            <a:ext cx="4572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solidFill>
                  <a:srgbClr val="990000"/>
                </a:solidFill>
                <a:latin typeface="Verdana" pitchFamily="-112" charset="0"/>
                <a:ea typeface="ＭＳ Ｐゴシック" pitchFamily="-112" charset="-128"/>
              </a:defRPr>
            </a:lvl1pPr>
          </a:lstStyle>
          <a:p>
            <a:pPr>
              <a:defRPr/>
            </a:pPr>
            <a:r>
              <a:rPr lang="en-US" smtClean="0"/>
              <a:t>CSI 2372: Advanced Programming Concepts with C++</a:t>
            </a:r>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sldNum="0" hdr="0" dt="0"/>
  <p:txStyles>
    <p:titleStyle>
      <a:lvl1pPr algn="l" rtl="0" eaLnBrk="1" fontAlgn="base" hangingPunct="1">
        <a:spcBef>
          <a:spcPct val="0"/>
        </a:spcBef>
        <a:spcAft>
          <a:spcPct val="0"/>
        </a:spcAft>
        <a:defRPr sz="2800">
          <a:solidFill>
            <a:srgbClr val="990000"/>
          </a:solidFill>
          <a:latin typeface="Verdana"/>
          <a:ea typeface="MS PGothic" pitchFamily="34" charset="-128"/>
          <a:cs typeface="Verdana"/>
        </a:defRPr>
      </a:lvl1pPr>
      <a:lvl2pPr algn="l" rtl="0" eaLnBrk="1" fontAlgn="base" hangingPunct="1">
        <a:spcBef>
          <a:spcPct val="0"/>
        </a:spcBef>
        <a:spcAft>
          <a:spcPct val="0"/>
        </a:spcAft>
        <a:defRPr sz="2800">
          <a:solidFill>
            <a:srgbClr val="990000"/>
          </a:solidFill>
          <a:latin typeface="Verdana" pitchFamily="-112" charset="0"/>
          <a:ea typeface="MS PGothic" pitchFamily="34" charset="-128"/>
          <a:cs typeface="Verdana" pitchFamily="34" charset="0"/>
        </a:defRPr>
      </a:lvl2pPr>
      <a:lvl3pPr algn="l" rtl="0" eaLnBrk="1" fontAlgn="base" hangingPunct="1">
        <a:spcBef>
          <a:spcPct val="0"/>
        </a:spcBef>
        <a:spcAft>
          <a:spcPct val="0"/>
        </a:spcAft>
        <a:defRPr sz="2800">
          <a:solidFill>
            <a:srgbClr val="990000"/>
          </a:solidFill>
          <a:latin typeface="Verdana" pitchFamily="-112" charset="0"/>
          <a:ea typeface="MS PGothic" pitchFamily="34" charset="-128"/>
          <a:cs typeface="Verdana" pitchFamily="34" charset="0"/>
        </a:defRPr>
      </a:lvl3pPr>
      <a:lvl4pPr algn="l" rtl="0" eaLnBrk="1" fontAlgn="base" hangingPunct="1">
        <a:spcBef>
          <a:spcPct val="0"/>
        </a:spcBef>
        <a:spcAft>
          <a:spcPct val="0"/>
        </a:spcAft>
        <a:defRPr sz="2800">
          <a:solidFill>
            <a:srgbClr val="990000"/>
          </a:solidFill>
          <a:latin typeface="Verdana" pitchFamily="-112" charset="0"/>
          <a:ea typeface="MS PGothic" pitchFamily="34" charset="-128"/>
          <a:cs typeface="Verdana" pitchFamily="34" charset="0"/>
        </a:defRPr>
      </a:lvl4pPr>
      <a:lvl5pPr algn="l" rtl="0" eaLnBrk="1" fontAlgn="base" hangingPunct="1">
        <a:spcBef>
          <a:spcPct val="0"/>
        </a:spcBef>
        <a:spcAft>
          <a:spcPct val="0"/>
        </a:spcAft>
        <a:defRPr sz="2800">
          <a:solidFill>
            <a:srgbClr val="990000"/>
          </a:solidFill>
          <a:latin typeface="Verdana" pitchFamily="-112" charset="0"/>
          <a:ea typeface="MS PGothic" pitchFamily="34" charset="-128"/>
          <a:cs typeface="Verdana" pitchFamily="34" charset="0"/>
        </a:defRPr>
      </a:lvl5pPr>
      <a:lvl6pPr marL="457200" algn="l" rtl="0" eaLnBrk="1" fontAlgn="base" hangingPunct="1">
        <a:spcBef>
          <a:spcPct val="0"/>
        </a:spcBef>
        <a:spcAft>
          <a:spcPct val="0"/>
        </a:spcAft>
        <a:defRPr sz="2800">
          <a:solidFill>
            <a:srgbClr val="990000"/>
          </a:solidFill>
          <a:latin typeface="Arial Black" pitchFamily="-110" charset="0"/>
        </a:defRPr>
      </a:lvl6pPr>
      <a:lvl7pPr marL="914400" algn="l" rtl="0" eaLnBrk="1" fontAlgn="base" hangingPunct="1">
        <a:spcBef>
          <a:spcPct val="0"/>
        </a:spcBef>
        <a:spcAft>
          <a:spcPct val="0"/>
        </a:spcAft>
        <a:defRPr sz="2800">
          <a:solidFill>
            <a:srgbClr val="990000"/>
          </a:solidFill>
          <a:latin typeface="Arial Black" pitchFamily="-110" charset="0"/>
        </a:defRPr>
      </a:lvl7pPr>
      <a:lvl8pPr marL="1371600" algn="l" rtl="0" eaLnBrk="1" fontAlgn="base" hangingPunct="1">
        <a:spcBef>
          <a:spcPct val="0"/>
        </a:spcBef>
        <a:spcAft>
          <a:spcPct val="0"/>
        </a:spcAft>
        <a:defRPr sz="2800">
          <a:solidFill>
            <a:srgbClr val="990000"/>
          </a:solidFill>
          <a:latin typeface="Arial Black" pitchFamily="-110" charset="0"/>
        </a:defRPr>
      </a:lvl8pPr>
      <a:lvl9pPr marL="1828800" algn="l" rtl="0" eaLnBrk="1" fontAlgn="base" hangingPunct="1">
        <a:spcBef>
          <a:spcPct val="0"/>
        </a:spcBef>
        <a:spcAft>
          <a:spcPct val="0"/>
        </a:spcAft>
        <a:defRPr sz="2800">
          <a:solidFill>
            <a:srgbClr val="990000"/>
          </a:solidFill>
          <a:latin typeface="Arial Black" pitchFamily="-110" charset="0"/>
        </a:defRPr>
      </a:lvl9pPr>
    </p:titleStyle>
    <p:bodyStyle>
      <a:lvl1pPr marL="342900" indent="-342900" algn="l" rtl="0" eaLnBrk="1" fontAlgn="base" hangingPunct="1">
        <a:spcBef>
          <a:spcPct val="20000"/>
        </a:spcBef>
        <a:spcAft>
          <a:spcPct val="0"/>
        </a:spcAft>
        <a:buChar char="•"/>
        <a:defRPr sz="2000">
          <a:solidFill>
            <a:schemeClr val="tx1"/>
          </a:solidFill>
          <a:latin typeface="Verdana"/>
          <a:ea typeface="MS PGothic" pitchFamily="34" charset="-128"/>
          <a:cs typeface="Verdana"/>
        </a:defRPr>
      </a:lvl1pPr>
      <a:lvl2pPr marL="742950" indent="-285750" algn="l" rtl="0" eaLnBrk="1" fontAlgn="base" hangingPunct="1">
        <a:spcBef>
          <a:spcPct val="20000"/>
        </a:spcBef>
        <a:spcAft>
          <a:spcPct val="0"/>
        </a:spcAft>
        <a:buChar char="–"/>
        <a:defRPr sz="2000">
          <a:solidFill>
            <a:schemeClr val="tx1"/>
          </a:solidFill>
          <a:latin typeface="Verdana"/>
          <a:ea typeface="MS PGothic" pitchFamily="34" charset="-128"/>
          <a:cs typeface="Verdana"/>
        </a:defRPr>
      </a:lvl2pPr>
      <a:lvl3pPr marL="1143000" indent="-228600" algn="l" rtl="0" eaLnBrk="1" fontAlgn="base" hangingPunct="1">
        <a:spcBef>
          <a:spcPct val="20000"/>
        </a:spcBef>
        <a:spcAft>
          <a:spcPct val="0"/>
        </a:spcAft>
        <a:buChar char="•"/>
        <a:defRPr sz="2000">
          <a:solidFill>
            <a:schemeClr val="tx1"/>
          </a:solidFill>
          <a:latin typeface="Verdana"/>
          <a:ea typeface="MS PGothic" pitchFamily="34" charset="-128"/>
          <a:cs typeface="Verdana"/>
        </a:defRPr>
      </a:lvl3pPr>
      <a:lvl4pPr marL="1600200" indent="-228600" algn="l" rtl="0" eaLnBrk="1" fontAlgn="base" hangingPunct="1">
        <a:spcBef>
          <a:spcPct val="20000"/>
        </a:spcBef>
        <a:spcAft>
          <a:spcPct val="0"/>
        </a:spcAft>
        <a:buChar char="–"/>
        <a:defRPr sz="2000">
          <a:solidFill>
            <a:schemeClr val="tx1"/>
          </a:solidFill>
          <a:latin typeface="Verdana"/>
          <a:ea typeface="MS PGothic" pitchFamily="34" charset="-128"/>
          <a:cs typeface="Verdana"/>
        </a:defRPr>
      </a:lvl4pPr>
      <a:lvl5pPr marL="2057400" indent="-228600" algn="l" rtl="0" eaLnBrk="1" fontAlgn="base" hangingPunct="1">
        <a:spcBef>
          <a:spcPct val="20000"/>
        </a:spcBef>
        <a:spcAft>
          <a:spcPct val="0"/>
        </a:spcAft>
        <a:buChar char="»"/>
        <a:defRPr sz="2000">
          <a:solidFill>
            <a:schemeClr val="tx1"/>
          </a:solidFill>
          <a:latin typeface="Verdana"/>
          <a:ea typeface="MS PGothic" pitchFamily="34"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png"/><Relationship Id="rId1" Type="http://schemas.openxmlformats.org/officeDocument/2006/relationships/slideLayout" Target="../slideLayouts/slideLayout5.xml"/><Relationship Id="rId4" Type="http://schemas.openxmlformats.org/officeDocument/2006/relationships/image" Target="../media/image22.png"/></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a:xfrm>
            <a:off x="3657600" y="2490788"/>
            <a:ext cx="4648200" cy="1362075"/>
          </a:xfrm>
        </p:spPr>
        <p:txBody>
          <a:bodyPr>
            <a:normAutofit fontScale="90000"/>
          </a:bodyPr>
          <a:lstStyle/>
          <a:p>
            <a:r>
              <a:rPr lang="en-US" dirty="0"/>
              <a:t>CSI 2372: Advanced Programming Concepts with C++</a:t>
            </a:r>
            <a:endParaRPr lang="en-US" dirty="0" smtClean="0">
              <a:latin typeface="Verdana" pitchFamily="34" charset="0"/>
              <a:cs typeface="Verdana" pitchFamily="34" charset="0"/>
            </a:endParaRPr>
          </a:p>
        </p:txBody>
      </p:sp>
      <p:sp>
        <p:nvSpPr>
          <p:cNvPr id="13315" name="Text Placeholder 5"/>
          <p:cNvSpPr>
            <a:spLocks noGrp="1"/>
          </p:cNvSpPr>
          <p:nvPr>
            <p:ph type="body" idx="1"/>
          </p:nvPr>
        </p:nvSpPr>
        <p:spPr>
          <a:xfrm>
            <a:off x="3657600" y="990600"/>
            <a:ext cx="4648200" cy="1500188"/>
          </a:xfrm>
        </p:spPr>
        <p:txBody>
          <a:bodyPr/>
          <a:lstStyle/>
          <a:p>
            <a:r>
              <a:rPr lang="en-US" dirty="0"/>
              <a:t>Amir </a:t>
            </a:r>
            <a:r>
              <a:rPr lang="en-US" dirty="0" err="1"/>
              <a:t>Afrasiabi</a:t>
            </a:r>
            <a:r>
              <a:rPr lang="en-US" dirty="0"/>
              <a:t> Rad</a:t>
            </a:r>
          </a:p>
          <a:p>
            <a:r>
              <a:rPr lang="en-US" dirty="0" smtClean="0"/>
              <a:t>Fall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 once directive</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43125"/>
            <a:ext cx="4981575" cy="2571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306787" y="2667000"/>
            <a:ext cx="1361335" cy="307777"/>
          </a:xfrm>
          <a:prstGeom prst="rect">
            <a:avLst/>
          </a:prstGeom>
          <a:noFill/>
        </p:spPr>
        <p:txBody>
          <a:bodyPr wrap="none" rtlCol="0">
            <a:spAutoFit/>
          </a:bodyPr>
          <a:lstStyle/>
          <a:p>
            <a:r>
              <a:rPr lang="en-US" sz="1400" dirty="0" err="1" smtClean="0"/>
              <a:t>CONSTANTS.h</a:t>
            </a:r>
            <a:endParaRPr lang="en-US" sz="1400" dirty="0"/>
          </a:p>
        </p:txBody>
      </p:sp>
      <p:sp>
        <p:nvSpPr>
          <p:cNvPr id="8" name="TextBox 7"/>
          <p:cNvSpPr txBox="1"/>
          <p:nvPr/>
        </p:nvSpPr>
        <p:spPr>
          <a:xfrm>
            <a:off x="762000" y="1752600"/>
            <a:ext cx="1084208" cy="307777"/>
          </a:xfrm>
          <a:prstGeom prst="rect">
            <a:avLst/>
          </a:prstGeom>
          <a:noFill/>
        </p:spPr>
        <p:txBody>
          <a:bodyPr wrap="none" rtlCol="0">
            <a:spAutoFit/>
          </a:bodyPr>
          <a:lstStyle/>
          <a:p>
            <a:r>
              <a:rPr lang="en-US" sz="1400" dirty="0" smtClean="0"/>
              <a:t>TestProj.cpp</a:t>
            </a:r>
            <a:endParaRPr lang="en-US" sz="1400" dirty="0"/>
          </a:p>
        </p:txBody>
      </p:sp>
      <p:sp>
        <p:nvSpPr>
          <p:cNvPr id="9" name="Left Arrow 8"/>
          <p:cNvSpPr/>
          <p:nvPr/>
        </p:nvSpPr>
        <p:spPr bwMode="auto">
          <a:xfrm>
            <a:off x="2590800" y="3007557"/>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8000"/>
            <a:ext cx="1970970" cy="11383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Left Arrow 11"/>
          <p:cNvSpPr/>
          <p:nvPr/>
        </p:nvSpPr>
        <p:spPr bwMode="auto">
          <a:xfrm>
            <a:off x="7696200" y="3083757"/>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6" name="TextBox 5"/>
          <p:cNvSpPr txBox="1"/>
          <p:nvPr/>
        </p:nvSpPr>
        <p:spPr>
          <a:xfrm>
            <a:off x="762000" y="4872335"/>
            <a:ext cx="7457370" cy="523220"/>
          </a:xfrm>
          <a:prstGeom prst="rect">
            <a:avLst/>
          </a:prstGeom>
          <a:noFill/>
        </p:spPr>
        <p:txBody>
          <a:bodyPr wrap="square" rtlCol="0">
            <a:spAutoFit/>
          </a:bodyPr>
          <a:lstStyle/>
          <a:p>
            <a:r>
              <a:rPr lang="en-US" sz="1400" dirty="0" smtClean="0"/>
              <a:t>Preprocessor ignores the second inclusion of “</a:t>
            </a:r>
            <a:r>
              <a:rPr lang="en-US" sz="1400" dirty="0" err="1" smtClean="0"/>
              <a:t>CONSTANTS.h</a:t>
            </a:r>
            <a:r>
              <a:rPr lang="en-US" sz="1400" dirty="0" smtClean="0"/>
              <a:t>”</a:t>
            </a:r>
          </a:p>
          <a:p>
            <a:r>
              <a:rPr lang="en-US" sz="1400" dirty="0" smtClean="0">
                <a:solidFill>
                  <a:srgbClr val="FF0000"/>
                </a:solidFill>
              </a:rPr>
              <a:t>Make sure that you include #pragma once directive in all your header files</a:t>
            </a:r>
            <a:endParaRPr lang="en-US" sz="1400" dirty="0">
              <a:solidFill>
                <a:srgbClr val="FF0000"/>
              </a:solidFill>
            </a:endParaRPr>
          </a:p>
        </p:txBody>
      </p:sp>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495800"/>
            <a:ext cx="27622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064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a:t>
            </a:r>
            <a:r>
              <a:rPr lang="en-US" dirty="0" err="1" smtClean="0"/>
              <a:t>iostream</a:t>
            </a:r>
            <a:r>
              <a:rPr lang="en-US" dirty="0" smtClean="0"/>
              <a:t>&gt; vs. “</a:t>
            </a:r>
            <a:r>
              <a:rPr lang="en-US" dirty="0" err="1" smtClean="0"/>
              <a:t>iostream</a:t>
            </a:r>
            <a:r>
              <a:rPr lang="en-US" dirty="0" smtClean="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a:t>Both syntax forms cause replacement of that directive by the entire contents of the specified include file</a:t>
            </a:r>
            <a:r>
              <a:rPr lang="en-US" dirty="0" smtClean="0"/>
              <a:t>.</a:t>
            </a:r>
          </a:p>
          <a:p>
            <a:r>
              <a:rPr lang="en-US" dirty="0" smtClean="0"/>
              <a:t>The </a:t>
            </a:r>
            <a:r>
              <a:rPr lang="en-US" dirty="0"/>
              <a:t>difference between the two forms is the order in which the preprocessor searches for header files when the path is incompletely specified</a:t>
            </a:r>
            <a:r>
              <a:rPr lang="en-US" dirty="0" smtClean="0"/>
              <a:t>.</a:t>
            </a:r>
          </a:p>
          <a:p>
            <a:pPr lvl="1"/>
            <a:r>
              <a:rPr lang="en-US" dirty="0"/>
              <a:t>&lt;&gt; format: </a:t>
            </a:r>
            <a:r>
              <a:rPr lang="en-US" dirty="0" smtClean="0"/>
              <a:t>instructs </a:t>
            </a:r>
            <a:r>
              <a:rPr lang="en-US" dirty="0"/>
              <a:t>the preprocessor to search for include files first along the path specified </a:t>
            </a:r>
            <a:r>
              <a:rPr lang="en-US" dirty="0" smtClean="0"/>
              <a:t>by the compiler, or the </a:t>
            </a:r>
            <a:r>
              <a:rPr lang="en-US" dirty="0"/>
              <a:t>path specified by the INCLUDE environment </a:t>
            </a:r>
            <a:r>
              <a:rPr lang="en-US" dirty="0" smtClean="0"/>
              <a:t>variable</a:t>
            </a:r>
          </a:p>
          <a:p>
            <a:pPr lvl="1"/>
            <a:r>
              <a:rPr lang="en-US" dirty="0"/>
              <a:t>“” format: </a:t>
            </a:r>
            <a:r>
              <a:rPr lang="en-US" dirty="0" smtClean="0"/>
              <a:t>instructs </a:t>
            </a:r>
            <a:r>
              <a:rPr lang="en-US" dirty="0"/>
              <a:t>the preprocessor to look for include files in the same directory of the file that contains the </a:t>
            </a:r>
            <a:r>
              <a:rPr lang="en-US" b="1" dirty="0"/>
              <a:t>#include</a:t>
            </a:r>
            <a:r>
              <a:rPr lang="en-US" dirty="0"/>
              <a:t> statement, and then in the directories of any files that include (</a:t>
            </a:r>
            <a:r>
              <a:rPr lang="en-US" b="1" dirty="0"/>
              <a:t>#include</a:t>
            </a:r>
            <a:r>
              <a:rPr lang="en-US" dirty="0"/>
              <a:t>) that file. The preprocessor then searches along the path specified by the </a:t>
            </a:r>
            <a:r>
              <a:rPr lang="en-US" dirty="0" smtClean="0"/>
              <a:t>compiler, </a:t>
            </a:r>
            <a:r>
              <a:rPr lang="en-US" dirty="0"/>
              <a:t>then </a:t>
            </a:r>
            <a:r>
              <a:rPr lang="en-US" dirty="0" smtClean="0"/>
              <a:t>paths </a:t>
            </a:r>
            <a:r>
              <a:rPr lang="en-US" dirty="0"/>
              <a:t>specified by the INCLUDE environment variable.</a:t>
            </a:r>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2870450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body" idx="1"/>
          </p:nvPr>
        </p:nvSpPr>
        <p:spPr>
          <a:xfrm>
            <a:off x="762000" y="1676400"/>
            <a:ext cx="8134350" cy="3810000"/>
          </a:xfrm>
          <a:noFill/>
          <a:ln/>
        </p:spPr>
        <p:txBody>
          <a:bodyPr lIns="92075" tIns="46038" rIns="92075" bIns="46038"/>
          <a:lstStyle/>
          <a:p>
            <a:pPr>
              <a:buFontTx/>
              <a:buNone/>
            </a:pPr>
            <a:r>
              <a:rPr lang="en-US" smtClean="0"/>
              <a:t>&lt;&lt;  is a binary operator</a:t>
            </a:r>
          </a:p>
          <a:p>
            <a:pPr>
              <a:buFontTx/>
              <a:buNone/>
            </a:pPr>
            <a:r>
              <a:rPr lang="en-US" smtClean="0"/>
              <a:t>&lt;&lt;  is called the output or insertion operator</a:t>
            </a:r>
          </a:p>
          <a:p>
            <a:pPr>
              <a:buFontTx/>
              <a:buNone/>
            </a:pPr>
            <a:r>
              <a:rPr lang="en-US" smtClean="0"/>
              <a:t>&lt;&lt;  is left associative</a:t>
            </a:r>
          </a:p>
          <a:p>
            <a:pPr>
              <a:buFontTx/>
              <a:buNone/>
            </a:pPr>
            <a:endParaRPr lang="en-US" sz="2400" smtClean="0"/>
          </a:p>
          <a:p>
            <a:pPr>
              <a:buFontTx/>
              <a:buNone/>
            </a:pPr>
            <a:r>
              <a:rPr lang="en-US" sz="2400" b="1" u="sng" smtClean="0">
                <a:solidFill>
                  <a:srgbClr val="990000"/>
                </a:solidFill>
              </a:rPr>
              <a:t>EXPRESSION				HAS VALUE</a:t>
            </a:r>
            <a:endParaRPr lang="en-US" u="sng" smtClean="0"/>
          </a:p>
          <a:p>
            <a:pPr>
              <a:buFontTx/>
              <a:buNone/>
            </a:pPr>
            <a:r>
              <a:rPr lang="en-US" smtClean="0"/>
              <a:t>cout  &lt;&lt;  age				    cout</a:t>
            </a:r>
          </a:p>
          <a:p>
            <a:pPr>
              <a:buFontTx/>
              <a:buNone/>
            </a:pPr>
            <a:endParaRPr lang="en-US" sz="2400" smtClean="0"/>
          </a:p>
          <a:p>
            <a:pPr>
              <a:buFontTx/>
              <a:buNone/>
            </a:pPr>
            <a:r>
              <a:rPr lang="en-US" sz="2400" b="1" u="sng" smtClean="0">
                <a:solidFill>
                  <a:srgbClr val="990000"/>
                </a:solidFill>
              </a:rPr>
              <a:t>STATEMENT</a:t>
            </a:r>
            <a:endParaRPr lang="en-US" sz="2400" b="1" u="sng" smtClean="0">
              <a:solidFill>
                <a:schemeClr val="accent2"/>
              </a:solidFill>
            </a:endParaRPr>
          </a:p>
          <a:p>
            <a:pPr>
              <a:buFontTx/>
              <a:buNone/>
            </a:pPr>
            <a:r>
              <a:rPr lang="en-US" smtClean="0"/>
              <a:t>cout &lt;&lt; “You are ”  &lt;&lt; age  &lt;&lt;  “ years old\n” ;	</a:t>
            </a:r>
            <a:endParaRPr lang="en-US" dirty="0"/>
          </a:p>
        </p:txBody>
      </p:sp>
      <p:sp>
        <p:nvSpPr>
          <p:cNvPr id="2" name="Title 1"/>
          <p:cNvSpPr>
            <a:spLocks noGrp="1"/>
          </p:cNvSpPr>
          <p:nvPr>
            <p:ph type="title"/>
          </p:nvPr>
        </p:nvSpPr>
        <p:spPr/>
        <p:txBody>
          <a:bodyPr/>
          <a:lstStyle/>
          <a:p>
            <a:r>
              <a:rPr lang="en-US" smtClean="0"/>
              <a:t>&lt;iostream&gt;</a:t>
            </a:r>
            <a:endParaRPr lang="en-US" dirty="0"/>
          </a:p>
        </p:txBody>
      </p:sp>
    </p:spTree>
    <p:extLst>
      <p:ext uri="{BB962C8B-B14F-4D97-AF65-F5344CB8AC3E}">
        <p14:creationId xmlns:p14="http://schemas.microsoft.com/office/powerpoint/2010/main" val="281494716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Manipulators </a:t>
            </a:r>
            <a:endParaRPr lang="en-US"/>
          </a:p>
        </p:txBody>
      </p:sp>
      <p:sp>
        <p:nvSpPr>
          <p:cNvPr id="31747" name="Rectangle 3"/>
          <p:cNvSpPr>
            <a:spLocks noGrp="1" noChangeArrowheads="1"/>
          </p:cNvSpPr>
          <p:nvPr>
            <p:ph type="body" idx="1"/>
          </p:nvPr>
        </p:nvSpPr>
        <p:spPr/>
        <p:txBody>
          <a:bodyPr/>
          <a:lstStyle/>
          <a:p>
            <a:r>
              <a:rPr lang="en-US" smtClean="0"/>
              <a:t>Manipulators are expressions that affect the state of an output stream</a:t>
            </a:r>
          </a:p>
          <a:p>
            <a:endParaRPr lang="en-US" smtClean="0"/>
          </a:p>
          <a:p>
            <a:r>
              <a:rPr lang="en-US" smtClean="0"/>
              <a:t>endl, fixed, showpoint, setw, and setprecision are manipulators that can be used to control output format </a:t>
            </a:r>
          </a:p>
          <a:p>
            <a:endParaRPr lang="en-US" smtClean="0"/>
          </a:p>
          <a:p>
            <a:r>
              <a:rPr lang="en-US" smtClean="0"/>
              <a:t>endl is use to terminate the current output line, and create blank lines in output – same effect as the ‘\n’ character</a:t>
            </a:r>
            <a:endParaRPr lang="en-US" dirty="0"/>
          </a:p>
        </p:txBody>
      </p:sp>
    </p:spTree>
    <p:extLst>
      <p:ext uri="{BB962C8B-B14F-4D97-AF65-F5344CB8AC3E}">
        <p14:creationId xmlns:p14="http://schemas.microsoft.com/office/powerpoint/2010/main" val="22048051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Using Manipulators</a:t>
            </a:r>
            <a:br>
              <a:rPr lang="en-US" smtClean="0"/>
            </a:br>
            <a:r>
              <a:rPr lang="en-US" smtClean="0"/>
              <a:t>fixed and showpoint</a:t>
            </a:r>
            <a:endParaRPr lang="en-US"/>
          </a:p>
        </p:txBody>
      </p:sp>
      <p:sp>
        <p:nvSpPr>
          <p:cNvPr id="33795" name="Rectangle 3"/>
          <p:cNvSpPr>
            <a:spLocks noGrp="1" noChangeArrowheads="1"/>
          </p:cNvSpPr>
          <p:nvPr>
            <p:ph type="body" idx="1"/>
          </p:nvPr>
        </p:nvSpPr>
        <p:spPr/>
        <p:txBody>
          <a:bodyPr/>
          <a:lstStyle/>
          <a:p>
            <a:r>
              <a:rPr lang="en-US" dirty="0" smtClean="0"/>
              <a:t>Use the following statement to specify that  (for output sent to the </a:t>
            </a:r>
            <a:r>
              <a:rPr lang="en-US" dirty="0" err="1" smtClean="0"/>
              <a:t>cout</a:t>
            </a:r>
            <a:r>
              <a:rPr lang="en-US" dirty="0" smtClean="0"/>
              <a:t> stream) decimal format (not scientific notation) be used</a:t>
            </a:r>
          </a:p>
          <a:p>
            <a:pPr lvl="1"/>
            <a:r>
              <a:rPr lang="en-US" dirty="0" err="1" smtClean="0"/>
              <a:t>cout.setf</a:t>
            </a:r>
            <a:r>
              <a:rPr lang="en-US" dirty="0" smtClean="0"/>
              <a:t>(</a:t>
            </a:r>
            <a:r>
              <a:rPr lang="en-US" dirty="0" err="1" smtClean="0"/>
              <a:t>ios</a:t>
            </a:r>
            <a:r>
              <a:rPr lang="en-US" dirty="0" smtClean="0"/>
              <a:t>::fixed);</a:t>
            </a:r>
          </a:p>
          <a:p>
            <a:r>
              <a:rPr lang="en-US" dirty="0" smtClean="0"/>
              <a:t>Use the statement below to specify that a decimal point be included (even for floating values with 0 as fractional part) </a:t>
            </a:r>
          </a:p>
          <a:p>
            <a:pPr lvl="1"/>
            <a:r>
              <a:rPr lang="en-US" dirty="0" err="1" smtClean="0"/>
              <a:t>cout.setf</a:t>
            </a:r>
            <a:r>
              <a:rPr lang="en-US" dirty="0" smtClean="0"/>
              <a:t>(</a:t>
            </a:r>
            <a:r>
              <a:rPr lang="en-US" dirty="0" err="1" smtClean="0"/>
              <a:t>ios</a:t>
            </a:r>
            <a:r>
              <a:rPr lang="en-US" dirty="0" smtClean="0"/>
              <a:t>::</a:t>
            </a:r>
            <a:r>
              <a:rPr lang="en-US" dirty="0" err="1" smtClean="0"/>
              <a:t>showpoint</a:t>
            </a:r>
            <a:r>
              <a:rPr lang="en-US" dirty="0" smtClean="0"/>
              <a:t>);</a:t>
            </a:r>
          </a:p>
          <a:p>
            <a:r>
              <a:rPr lang="en-US" dirty="0" smtClean="0"/>
              <a:t>Together, these two statements ensure that output of floating-point numbers will be uniform for the duration of the program (or until the settings are changed by a subsequent statement or statements)</a:t>
            </a:r>
            <a:endParaRPr lang="en-US" dirty="0"/>
          </a:p>
        </p:txBody>
      </p:sp>
    </p:spTree>
    <p:extLst>
      <p:ext uri="{BB962C8B-B14F-4D97-AF65-F5344CB8AC3E}">
        <p14:creationId xmlns:p14="http://schemas.microsoft.com/office/powerpoint/2010/main" val="943892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setprecision(n)</a:t>
            </a:r>
            <a:endParaRPr lang="en-US" dirty="0"/>
          </a:p>
        </p:txBody>
      </p:sp>
      <p:sp>
        <p:nvSpPr>
          <p:cNvPr id="35843" name="Rectangle 3"/>
          <p:cNvSpPr>
            <a:spLocks noGrp="1" noChangeArrowheads="1"/>
          </p:cNvSpPr>
          <p:nvPr>
            <p:ph type="body" idx="1"/>
          </p:nvPr>
        </p:nvSpPr>
        <p:spPr/>
        <p:txBody>
          <a:bodyPr/>
          <a:lstStyle/>
          <a:p>
            <a:r>
              <a:rPr lang="en-US" smtClean="0"/>
              <a:t>requires #include &lt;iomanip.h&gt; and appears in an expression using insertion operator (&lt;&lt;) </a:t>
            </a:r>
          </a:p>
          <a:p>
            <a:endParaRPr lang="en-US" smtClean="0"/>
          </a:p>
          <a:p>
            <a:r>
              <a:rPr lang="en-US" smtClean="0"/>
              <a:t>if fixed has already been specified, argument n determines the number of places displayed after the decimal point for floating point values </a:t>
            </a:r>
          </a:p>
          <a:p>
            <a:endParaRPr lang="en-US" smtClean="0"/>
          </a:p>
          <a:p>
            <a:r>
              <a:rPr lang="en-US" smtClean="0"/>
              <a:t>remains in effect until explicitly changed by another call to setprecision </a:t>
            </a:r>
            <a:endParaRPr lang="en-US" dirty="0"/>
          </a:p>
        </p:txBody>
      </p:sp>
    </p:spTree>
    <p:extLst>
      <p:ext uri="{BB962C8B-B14F-4D97-AF65-F5344CB8AC3E}">
        <p14:creationId xmlns:p14="http://schemas.microsoft.com/office/powerpoint/2010/main" val="19346478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8382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US" sz="2800" dirty="0">
                <a:solidFill>
                  <a:srgbClr val="990000"/>
                </a:solidFill>
                <a:latin typeface="Verdana"/>
                <a:cs typeface="Verdana"/>
              </a:rPr>
              <a:t>What is exact output?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13213"/>
            <a:ext cx="6761480" cy="4907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638800"/>
            <a:ext cx="2973779" cy="748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164702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Manipulator setw</a:t>
            </a:r>
            <a:endParaRPr lang="en-US"/>
          </a:p>
        </p:txBody>
      </p:sp>
      <p:sp>
        <p:nvSpPr>
          <p:cNvPr id="39939" name="Rectangle 3"/>
          <p:cNvSpPr>
            <a:spLocks noGrp="1" noChangeArrowheads="1"/>
          </p:cNvSpPr>
          <p:nvPr>
            <p:ph type="body" idx="1"/>
          </p:nvPr>
        </p:nvSpPr>
        <p:spPr/>
        <p:txBody>
          <a:bodyPr/>
          <a:lstStyle/>
          <a:p>
            <a:endParaRPr lang="en-US" smtClean="0"/>
          </a:p>
          <a:p>
            <a:r>
              <a:rPr lang="en-US" smtClean="0"/>
              <a:t>“set width” lets us control how many character positions the next data item should occupy when it is output </a:t>
            </a:r>
          </a:p>
          <a:p>
            <a:endParaRPr lang="en-US" smtClean="0"/>
          </a:p>
          <a:p>
            <a:r>
              <a:rPr lang="en-US" smtClean="0"/>
              <a:t>setw is only for formatting numbers and strings, not char type data </a:t>
            </a:r>
          </a:p>
          <a:p>
            <a:endParaRPr lang="en-US" dirty="0"/>
          </a:p>
        </p:txBody>
      </p:sp>
    </p:spTree>
    <p:extLst>
      <p:ext uri="{BB962C8B-B14F-4D97-AF65-F5344CB8AC3E}">
        <p14:creationId xmlns:p14="http://schemas.microsoft.com/office/powerpoint/2010/main" val="152453799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setw(n)</a:t>
            </a:r>
            <a:endParaRPr lang="en-US" dirty="0"/>
          </a:p>
        </p:txBody>
      </p:sp>
      <p:sp>
        <p:nvSpPr>
          <p:cNvPr id="41987" name="Rectangle 3"/>
          <p:cNvSpPr>
            <a:spLocks noGrp="1" noChangeArrowheads="1"/>
          </p:cNvSpPr>
          <p:nvPr>
            <p:ph type="body" idx="1"/>
          </p:nvPr>
        </p:nvSpPr>
        <p:spPr/>
        <p:txBody>
          <a:bodyPr/>
          <a:lstStyle/>
          <a:p>
            <a:r>
              <a:rPr lang="en-US" smtClean="0"/>
              <a:t>requires #include &lt;iomanip&gt; and appears in an expression using insertion operator (&lt;&lt;)  </a:t>
            </a:r>
          </a:p>
          <a:p>
            <a:r>
              <a:rPr lang="en-US" smtClean="0"/>
              <a:t>argument n is called the fieldwidth specification, and determines the number of character positions in which to display a right-justified number or string (not char data).  The number of positions used is expanded if n is too narrow </a:t>
            </a:r>
          </a:p>
          <a:p>
            <a:r>
              <a:rPr lang="en-US" smtClean="0"/>
              <a:t>“set width” affects only the very next item displayed, and is useful to align columns of output </a:t>
            </a:r>
            <a:endParaRPr lang="en-US" dirty="0"/>
          </a:p>
        </p:txBody>
      </p:sp>
    </p:spTree>
    <p:extLst>
      <p:ext uri="{BB962C8B-B14F-4D97-AF65-F5344CB8AC3E}">
        <p14:creationId xmlns:p14="http://schemas.microsoft.com/office/powerpoint/2010/main" val="270217145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838200" y="1333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r>
              <a:rPr lang="en-US" sz="2800" dirty="0">
                <a:solidFill>
                  <a:srgbClr val="990000"/>
                </a:solidFill>
                <a:latin typeface="Verdana"/>
                <a:cs typeface="Verdana"/>
              </a:rPr>
              <a:t>What is exact output?</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71600"/>
            <a:ext cx="6038850" cy="4092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2604" y="4403766"/>
            <a:ext cx="38375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0222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Object Orientation without classes!</a:t>
            </a:r>
            <a:endParaRPr lang="en-US" dirty="0"/>
          </a:p>
        </p:txBody>
      </p:sp>
      <p:sp>
        <p:nvSpPr>
          <p:cNvPr id="3" name="Content Placeholder 2"/>
          <p:cNvSpPr>
            <a:spLocks noGrp="1"/>
          </p:cNvSpPr>
          <p:nvPr>
            <p:ph idx="1"/>
          </p:nvPr>
        </p:nvSpPr>
        <p:spPr/>
        <p:txBody>
          <a:bodyPr/>
          <a:lstStyle/>
          <a:p>
            <a:r>
              <a:rPr lang="en-US" smtClean="0"/>
              <a:t>C++ was conceived as an object-oriented extension to C</a:t>
            </a:r>
          </a:p>
          <a:p>
            <a:r>
              <a:rPr lang="en-US" smtClean="0"/>
              <a:t>C was (is) purely procedural language</a:t>
            </a:r>
          </a:p>
          <a:p>
            <a:pPr lvl="1"/>
            <a:r>
              <a:rPr lang="en-US" smtClean="0"/>
              <a:t>Functions (methods) are separate from data</a:t>
            </a:r>
          </a:p>
          <a:p>
            <a:pPr lvl="1"/>
            <a:r>
              <a:rPr lang="en-US" smtClean="0"/>
              <a:t>Complex data structures exist that are not objects</a:t>
            </a:r>
          </a:p>
          <a:p>
            <a:r>
              <a:rPr lang="en-US" smtClean="0"/>
              <a:t>Entire programs can be written using only non-member functions, or (almost) only classes, or (most commonly) some mixture</a:t>
            </a:r>
          </a:p>
          <a:p>
            <a:r>
              <a:rPr lang="en-US" smtClean="0"/>
              <a:t>Therefore C++ is not fully object-oriented</a:t>
            </a:r>
          </a:p>
          <a:p>
            <a:endParaRPr lang="en-US" dirty="0"/>
          </a:p>
        </p:txBody>
      </p:sp>
      <p:sp>
        <p:nvSpPr>
          <p:cNvPr id="4" name="Footer Placeholder 3"/>
          <p:cNvSpPr>
            <a:spLocks noGrp="1"/>
          </p:cNvSpPr>
          <p:nvPr>
            <p:ph type="ftr" sz="quarter" idx="10"/>
          </p:nvPr>
        </p:nvSpPr>
        <p:spPr/>
        <p:txBody>
          <a:bodyPr/>
          <a:lstStyle/>
          <a:p>
            <a:r>
              <a:rPr lang="en-US" smtClean="0"/>
              <a:t>CSI 2372: Advanced Programming Concepts with C++</a:t>
            </a:r>
            <a:endParaRPr lang="en-US"/>
          </a:p>
        </p:txBody>
      </p:sp>
    </p:spTree>
    <p:extLst>
      <p:ext uri="{BB962C8B-B14F-4D97-AF65-F5344CB8AC3E}">
        <p14:creationId xmlns:p14="http://schemas.microsoft.com/office/powerpoint/2010/main" val="3244284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mtClean="0"/>
              <a:t>Keyboard input</a:t>
            </a:r>
            <a:endParaRPr lang="en-US"/>
          </a:p>
        </p:txBody>
      </p:sp>
      <p:sp>
        <p:nvSpPr>
          <p:cNvPr id="51203" name="Rectangle 3"/>
          <p:cNvSpPr>
            <a:spLocks noGrp="1" noChangeArrowheads="1"/>
          </p:cNvSpPr>
          <p:nvPr>
            <p:ph type="body" idx="1"/>
          </p:nvPr>
        </p:nvSpPr>
        <p:spPr/>
        <p:txBody>
          <a:bodyPr/>
          <a:lstStyle/>
          <a:p>
            <a:r>
              <a:rPr lang="en-US" smtClean="0"/>
              <a:t>Object cin represents the input stream</a:t>
            </a:r>
          </a:p>
          <a:p>
            <a:r>
              <a:rPr lang="en-US" smtClean="0"/>
              <a:t>The extraction operator takes data from the stream and puts it in a variable:</a:t>
            </a:r>
          </a:p>
          <a:p>
            <a:pPr lvl="1"/>
            <a:r>
              <a:rPr lang="en-US" smtClean="0"/>
              <a:t>int x;	// variable declaration</a:t>
            </a:r>
          </a:p>
          <a:p>
            <a:pPr lvl="1"/>
            <a:r>
              <a:rPr lang="en-US" smtClean="0"/>
              <a:t>cout &lt;&lt; “Enter a number: ”; // prompt</a:t>
            </a:r>
          </a:p>
          <a:p>
            <a:pPr lvl="1"/>
            <a:r>
              <a:rPr lang="en-US" smtClean="0"/>
              <a:t>cin &gt;&gt; x; // read</a:t>
            </a:r>
          </a:p>
          <a:p>
            <a:pPr lvl="1"/>
            <a:r>
              <a:rPr lang="en-US" smtClean="0"/>
              <a:t>cout &lt;&lt; “You entered: ” &lt;&lt; x &lt;&lt; endl; // echo</a:t>
            </a:r>
          </a:p>
          <a:p>
            <a:r>
              <a:rPr lang="en-US" smtClean="0"/>
              <a:t>Although input can be chained, this is not advisable with interactive programming</a:t>
            </a:r>
            <a:endParaRPr lang="en-US" dirty="0"/>
          </a:p>
        </p:txBody>
      </p:sp>
    </p:spTree>
    <p:extLst>
      <p:ext uri="{BB962C8B-B14F-4D97-AF65-F5344CB8AC3E}">
        <p14:creationId xmlns:p14="http://schemas.microsoft.com/office/powerpoint/2010/main" val="1830676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smtClean="0"/>
              <a:t>Keyboard input</a:t>
            </a:r>
            <a:endParaRPr lang="en-US"/>
          </a:p>
        </p:txBody>
      </p:sp>
      <p:sp>
        <p:nvSpPr>
          <p:cNvPr id="52227" name="Rectangle 3"/>
          <p:cNvSpPr>
            <a:spLocks noGrp="1" noChangeArrowheads="1"/>
          </p:cNvSpPr>
          <p:nvPr>
            <p:ph type="body" idx="1"/>
          </p:nvPr>
        </p:nvSpPr>
        <p:spPr/>
        <p:txBody>
          <a:bodyPr/>
          <a:lstStyle/>
          <a:p>
            <a:r>
              <a:rPr lang="en-US" smtClean="0"/>
              <a:t>General syntax:</a:t>
            </a:r>
          </a:p>
          <a:p>
            <a:pPr lvl="1"/>
            <a:r>
              <a:rPr lang="en-US" smtClean="0"/>
              <a:t>cin &gt;&gt; variable;</a:t>
            </a:r>
          </a:p>
          <a:p>
            <a:r>
              <a:rPr lang="en-US" smtClean="0"/>
              <a:t>The only thing that can go on the right of the extraction operator is a variable – stores data extracted from the input stream</a:t>
            </a:r>
            <a:endParaRPr lang="en-US" dirty="0"/>
          </a:p>
        </p:txBody>
      </p:sp>
    </p:spTree>
    <p:extLst>
      <p:ext uri="{BB962C8B-B14F-4D97-AF65-F5344CB8AC3E}">
        <p14:creationId xmlns:p14="http://schemas.microsoft.com/office/powerpoint/2010/main" val="1703256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mtClean="0"/>
              <a:t>Extraction and white space</a:t>
            </a:r>
            <a:endParaRPr lang="en-US"/>
          </a:p>
        </p:txBody>
      </p:sp>
      <p:sp>
        <p:nvSpPr>
          <p:cNvPr id="53251" name="Rectangle 3"/>
          <p:cNvSpPr>
            <a:spLocks noGrp="1" noChangeArrowheads="1"/>
          </p:cNvSpPr>
          <p:nvPr>
            <p:ph type="body" idx="1"/>
          </p:nvPr>
        </p:nvSpPr>
        <p:spPr/>
        <p:txBody>
          <a:bodyPr/>
          <a:lstStyle/>
          <a:p>
            <a:r>
              <a:rPr lang="en-US" smtClean="0"/>
              <a:t>The &gt;&gt; operator reads, but does not store as data, any leading white space characters</a:t>
            </a:r>
          </a:p>
          <a:p>
            <a:r>
              <a:rPr lang="en-US" smtClean="0"/>
              <a:t>White space characters include:</a:t>
            </a:r>
          </a:p>
          <a:p>
            <a:pPr lvl="1"/>
            <a:r>
              <a:rPr lang="en-US" smtClean="0"/>
              <a:t>Spaces</a:t>
            </a:r>
          </a:p>
          <a:p>
            <a:pPr lvl="1"/>
            <a:r>
              <a:rPr lang="en-US" smtClean="0"/>
              <a:t>Tabs</a:t>
            </a:r>
          </a:p>
          <a:p>
            <a:pPr lvl="1"/>
            <a:r>
              <a:rPr lang="en-US" smtClean="0"/>
              <a:t>Newline characters</a:t>
            </a:r>
          </a:p>
          <a:p>
            <a:r>
              <a:rPr lang="en-US" smtClean="0"/>
              <a:t>To the extraction operator, such characters are delimiters – they define where one data item ends and the next one begins</a:t>
            </a:r>
          </a:p>
          <a:p>
            <a:r>
              <a:rPr lang="en-US" smtClean="0"/>
              <a:t>This means space characters aren’t considered data by the extraction operator, even if the data type of the destination variable is char</a:t>
            </a:r>
            <a:endParaRPr lang="en-US" dirty="0"/>
          </a:p>
        </p:txBody>
      </p:sp>
    </p:spTree>
    <p:extLst>
      <p:ext uri="{BB962C8B-B14F-4D97-AF65-F5344CB8AC3E}">
        <p14:creationId xmlns:p14="http://schemas.microsoft.com/office/powerpoint/2010/main" val="31397660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5298" name="Group 2"/>
          <p:cNvGrpSpPr>
            <a:grpSpLocks/>
          </p:cNvGrpSpPr>
          <p:nvPr/>
        </p:nvGrpSpPr>
        <p:grpSpPr bwMode="auto">
          <a:xfrm>
            <a:off x="3663950" y="2500313"/>
            <a:ext cx="2654300" cy="554037"/>
            <a:chOff x="2308" y="1575"/>
            <a:chExt cx="1672" cy="349"/>
          </a:xfrm>
        </p:grpSpPr>
        <p:sp>
          <p:nvSpPr>
            <p:cNvPr id="55299" name="Rectangle 3"/>
            <p:cNvSpPr>
              <a:spLocks noChangeArrowheads="1"/>
            </p:cNvSpPr>
            <p:nvPr/>
          </p:nvSpPr>
          <p:spPr bwMode="auto">
            <a:xfrm>
              <a:off x="3559" y="1575"/>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0" name="Rectangle 4"/>
            <p:cNvSpPr>
              <a:spLocks noChangeArrowheads="1"/>
            </p:cNvSpPr>
            <p:nvPr/>
          </p:nvSpPr>
          <p:spPr bwMode="auto">
            <a:xfrm>
              <a:off x="2308" y="1575"/>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Rectangle 5"/>
            <p:cNvSpPr>
              <a:spLocks noChangeArrowheads="1"/>
            </p:cNvSpPr>
            <p:nvPr/>
          </p:nvSpPr>
          <p:spPr bwMode="auto">
            <a:xfrm>
              <a:off x="2935" y="1575"/>
              <a:ext cx="419"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02" name="Rectangle 6"/>
          <p:cNvSpPr>
            <a:spLocks noChangeArrowheads="1"/>
          </p:cNvSpPr>
          <p:nvPr/>
        </p:nvSpPr>
        <p:spPr bwMode="auto">
          <a:xfrm>
            <a:off x="136525" y="1600200"/>
            <a:ext cx="9005888" cy="502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r>
              <a:rPr lang="en-US" b="1" dirty="0">
                <a:solidFill>
                  <a:srgbClr val="FFFF99"/>
                </a:solidFill>
                <a:latin typeface="Arial" charset="0"/>
              </a:rPr>
              <a:t>  </a:t>
            </a:r>
            <a:r>
              <a:rPr lang="en-US" b="1" dirty="0">
                <a:solidFill>
                  <a:srgbClr val="FF3300"/>
                </a:solidFill>
                <a:latin typeface="Arial" charset="0"/>
              </a:rPr>
              <a:t>STATEMENTS		  CONTENTS	     MARKER</a:t>
            </a:r>
          </a:p>
          <a:p>
            <a:pPr eaLnBrk="0" hangingPunct="0"/>
            <a:r>
              <a:rPr lang="en-US" b="1" dirty="0">
                <a:solidFill>
                  <a:srgbClr val="FF3300"/>
                </a:solidFill>
                <a:latin typeface="Arial" charset="0"/>
              </a:rPr>
              <a:t>							     POSITION</a:t>
            </a:r>
            <a:r>
              <a:rPr lang="en-US" b="1" dirty="0">
                <a:solidFill>
                  <a:srgbClr val="FFFF99"/>
                </a:solidFill>
                <a:latin typeface="Arial" charset="0"/>
              </a:rPr>
              <a:t> </a:t>
            </a:r>
            <a:endParaRPr lang="en-US" sz="2800" dirty="0"/>
          </a:p>
          <a:p>
            <a:pPr eaLnBrk="0" hangingPunct="0"/>
            <a:endParaRPr lang="en-US" sz="800" b="1" dirty="0">
              <a:latin typeface="Arial" charset="0"/>
            </a:endParaRPr>
          </a:p>
          <a:p>
            <a:pPr eaLnBrk="0" hangingPunct="0"/>
            <a:r>
              <a:rPr lang="en-US" b="1" dirty="0">
                <a:latin typeface="Arial" charset="0"/>
              </a:rPr>
              <a:t> </a:t>
            </a:r>
            <a:r>
              <a:rPr lang="en-US" b="1" dirty="0" err="1">
                <a:latin typeface="Arial" charset="0"/>
              </a:rPr>
              <a:t>int</a:t>
            </a:r>
            <a:r>
              <a:rPr lang="en-US" b="1" dirty="0">
                <a:latin typeface="Arial" charset="0"/>
              </a:rPr>
              <a:t>        </a:t>
            </a:r>
            <a:r>
              <a:rPr lang="en-US" b="1" dirty="0" err="1">
                <a:latin typeface="Arial" charset="0"/>
              </a:rPr>
              <a:t>i</a:t>
            </a:r>
            <a:r>
              <a:rPr lang="en-US" b="1" dirty="0">
                <a:latin typeface="Arial" charset="0"/>
              </a:rPr>
              <a:t> ;						 25  A\n</a:t>
            </a:r>
          </a:p>
          <a:p>
            <a:pPr eaLnBrk="0" hangingPunct="0"/>
            <a:r>
              <a:rPr lang="en-US" b="1" dirty="0">
                <a:latin typeface="Arial" charset="0"/>
              </a:rPr>
              <a:t> char     </a:t>
            </a:r>
            <a:r>
              <a:rPr lang="en-US" b="1" dirty="0" err="1">
                <a:latin typeface="Arial" charset="0"/>
              </a:rPr>
              <a:t>ch</a:t>
            </a:r>
            <a:r>
              <a:rPr lang="en-US" b="1" dirty="0">
                <a:latin typeface="Arial" charset="0"/>
              </a:rPr>
              <a:t> ;						 16.9\n	</a:t>
            </a:r>
          </a:p>
          <a:p>
            <a:pPr eaLnBrk="0" hangingPunct="0"/>
            <a:r>
              <a:rPr lang="en-US" b="1" dirty="0">
                <a:latin typeface="Arial" charset="0"/>
              </a:rPr>
              <a:t> float     x ;</a:t>
            </a:r>
          </a:p>
          <a:p>
            <a:pPr eaLnBrk="0" hangingPunct="0"/>
            <a:r>
              <a:rPr lang="en-US" b="1" dirty="0">
                <a:latin typeface="Arial" charset="0"/>
              </a:rPr>
              <a:t> </a:t>
            </a:r>
            <a:r>
              <a:rPr lang="en-US" b="1" dirty="0" err="1">
                <a:latin typeface="Arial" charset="0"/>
              </a:rPr>
              <a:t>cin</a:t>
            </a:r>
            <a:r>
              <a:rPr lang="en-US" b="1" dirty="0">
                <a:latin typeface="Arial" charset="0"/>
              </a:rPr>
              <a:t>  &gt;&gt;  </a:t>
            </a:r>
            <a:r>
              <a:rPr lang="en-US" b="1" dirty="0" err="1">
                <a:latin typeface="Arial" charset="0"/>
              </a:rPr>
              <a:t>i</a:t>
            </a:r>
            <a:r>
              <a:rPr lang="en-US" b="1" dirty="0">
                <a:latin typeface="Arial" charset="0"/>
              </a:rPr>
              <a:t> ; 					 	 </a:t>
            </a:r>
            <a:r>
              <a:rPr lang="en-US" b="1" dirty="0">
                <a:solidFill>
                  <a:srgbClr val="33CC33"/>
                </a:solidFill>
                <a:latin typeface="Arial" charset="0"/>
              </a:rPr>
              <a:t>25</a:t>
            </a:r>
            <a:r>
              <a:rPr lang="en-US" b="1" dirty="0">
                <a:solidFill>
                  <a:srgbClr val="99FF66"/>
                </a:solidFill>
                <a:latin typeface="Arial" charset="0"/>
              </a:rPr>
              <a:t>  </a:t>
            </a:r>
            <a:r>
              <a:rPr lang="en-US" b="1" dirty="0">
                <a:latin typeface="Arial" charset="0"/>
              </a:rPr>
              <a:t>A\n</a:t>
            </a:r>
          </a:p>
          <a:p>
            <a:pPr eaLnBrk="0" hangingPunct="0"/>
            <a:r>
              <a:rPr lang="en-US" b="1" dirty="0">
                <a:latin typeface="Arial" charset="0"/>
              </a:rPr>
              <a:t>							 16.9\n 					</a:t>
            </a:r>
          </a:p>
          <a:p>
            <a:pPr eaLnBrk="0" hangingPunct="0"/>
            <a:r>
              <a:rPr lang="en-US" b="1" dirty="0">
                <a:latin typeface="Arial" charset="0"/>
              </a:rPr>
              <a:t> </a:t>
            </a:r>
            <a:r>
              <a:rPr lang="en-US" b="1" dirty="0" err="1">
                <a:latin typeface="Arial" charset="0"/>
              </a:rPr>
              <a:t>cin</a:t>
            </a:r>
            <a:r>
              <a:rPr lang="en-US" b="1" dirty="0">
                <a:latin typeface="Arial" charset="0"/>
              </a:rPr>
              <a:t>  &gt;&gt; </a:t>
            </a:r>
            <a:r>
              <a:rPr lang="en-US" b="1" dirty="0" err="1">
                <a:latin typeface="Arial" charset="0"/>
              </a:rPr>
              <a:t>ch</a:t>
            </a:r>
            <a:r>
              <a:rPr lang="en-US" b="1" dirty="0">
                <a:latin typeface="Arial" charset="0"/>
              </a:rPr>
              <a:t> ; 					 	 </a:t>
            </a:r>
            <a:r>
              <a:rPr lang="en-US" b="1" dirty="0">
                <a:solidFill>
                  <a:srgbClr val="33CC33"/>
                </a:solidFill>
                <a:latin typeface="Arial" charset="0"/>
              </a:rPr>
              <a:t>25  A</a:t>
            </a:r>
            <a:r>
              <a:rPr lang="en-US" b="1" dirty="0">
                <a:latin typeface="Arial" charset="0"/>
              </a:rPr>
              <a:t>\n  </a:t>
            </a:r>
          </a:p>
          <a:p>
            <a:pPr eaLnBrk="0" hangingPunct="0"/>
            <a:r>
              <a:rPr lang="en-US" b="1" dirty="0">
                <a:latin typeface="Arial" charset="0"/>
              </a:rPr>
              <a:t>							 16.9\n </a:t>
            </a:r>
          </a:p>
          <a:p>
            <a:pPr eaLnBrk="0" hangingPunct="0"/>
            <a:endParaRPr lang="en-US" b="1" dirty="0">
              <a:latin typeface="Arial" charset="0"/>
            </a:endParaRPr>
          </a:p>
          <a:p>
            <a:pPr eaLnBrk="0" hangingPunct="0"/>
            <a:r>
              <a:rPr lang="en-US" b="1" dirty="0">
                <a:latin typeface="Arial" charset="0"/>
              </a:rPr>
              <a:t> </a:t>
            </a:r>
            <a:r>
              <a:rPr lang="en-US" b="1" dirty="0" err="1">
                <a:latin typeface="Arial" charset="0"/>
              </a:rPr>
              <a:t>cin</a:t>
            </a:r>
            <a:r>
              <a:rPr lang="en-US" b="1" dirty="0">
                <a:latin typeface="Arial" charset="0"/>
              </a:rPr>
              <a:t>  &gt;&gt;  x ;	</a:t>
            </a:r>
            <a:r>
              <a:rPr lang="en-US" b="1" dirty="0">
                <a:solidFill>
                  <a:srgbClr val="990000"/>
                </a:solidFill>
                <a:latin typeface="Arial" charset="0"/>
              </a:rPr>
              <a:t>					</a:t>
            </a:r>
            <a:r>
              <a:rPr lang="en-US" b="1" dirty="0">
                <a:latin typeface="Arial" charset="0"/>
              </a:rPr>
              <a:t> </a:t>
            </a:r>
            <a:r>
              <a:rPr lang="en-US" b="1" dirty="0">
                <a:solidFill>
                  <a:srgbClr val="33CC33"/>
                </a:solidFill>
                <a:latin typeface="Arial" charset="0"/>
              </a:rPr>
              <a:t>25  A\n </a:t>
            </a:r>
          </a:p>
          <a:p>
            <a:pPr eaLnBrk="0" hangingPunct="0"/>
            <a:r>
              <a:rPr lang="en-US" sz="2800" b="1" dirty="0">
                <a:latin typeface="Arial" charset="0"/>
              </a:rPr>
              <a:t>							</a:t>
            </a:r>
            <a:r>
              <a:rPr lang="en-US" b="1" dirty="0">
                <a:solidFill>
                  <a:srgbClr val="99FF66"/>
                </a:solidFill>
                <a:latin typeface="Arial" charset="0"/>
              </a:rPr>
              <a:t> </a:t>
            </a:r>
            <a:r>
              <a:rPr lang="en-US" b="1" dirty="0">
                <a:solidFill>
                  <a:srgbClr val="33CC33"/>
                </a:solidFill>
                <a:latin typeface="Arial" charset="0"/>
              </a:rPr>
              <a:t>16.9</a:t>
            </a:r>
            <a:r>
              <a:rPr lang="en-US" b="1" dirty="0">
                <a:latin typeface="Arial" charset="0"/>
              </a:rPr>
              <a:t>\n </a:t>
            </a:r>
          </a:p>
        </p:txBody>
      </p:sp>
      <p:sp>
        <p:nvSpPr>
          <p:cNvPr id="55303" name="Rectangle 7"/>
          <p:cNvSpPr>
            <a:spLocks noGrp="1" noChangeArrowheads="1"/>
          </p:cNvSpPr>
          <p:nvPr>
            <p:ph type="title"/>
          </p:nvPr>
        </p:nvSpPr>
        <p:spPr>
          <a:noFill/>
          <a:ln/>
        </p:spPr>
        <p:txBody>
          <a:bodyPr lIns="92075" tIns="46038" rIns="92075" bIns="46038">
            <a:normAutofit fontScale="90000"/>
          </a:bodyPr>
          <a:lstStyle/>
          <a:p>
            <a:r>
              <a:rPr lang="en-US" sz="3600" dirty="0">
                <a:latin typeface="Arial" charset="0"/>
              </a:rPr>
              <a:t>Example</a:t>
            </a:r>
            <a:r>
              <a:rPr lang="en-US" sz="4000" dirty="0"/>
              <a:t/>
            </a:r>
            <a:br>
              <a:rPr lang="en-US" sz="4000" dirty="0"/>
            </a:br>
            <a:endParaRPr lang="en-US" sz="4000" dirty="0"/>
          </a:p>
        </p:txBody>
      </p:sp>
      <p:sp>
        <p:nvSpPr>
          <p:cNvPr id="2" name="Content Placeholder 1"/>
          <p:cNvSpPr>
            <a:spLocks noGrp="1"/>
          </p:cNvSpPr>
          <p:nvPr>
            <p:ph idx="1"/>
          </p:nvPr>
        </p:nvSpPr>
        <p:spPr/>
        <p:txBody>
          <a:bodyPr/>
          <a:lstStyle/>
          <a:p>
            <a:endParaRPr lang="en-US" dirty="0"/>
          </a:p>
        </p:txBody>
      </p:sp>
      <p:sp>
        <p:nvSpPr>
          <p:cNvPr id="55304" name="Line 8"/>
          <p:cNvSpPr>
            <a:spLocks noChangeShapeType="1"/>
          </p:cNvSpPr>
          <p:nvPr/>
        </p:nvSpPr>
        <p:spPr bwMode="auto">
          <a:xfrm>
            <a:off x="3429000" y="1600200"/>
            <a:ext cx="0" cy="51816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5" name="Line 9"/>
          <p:cNvSpPr>
            <a:spLocks noChangeShapeType="1"/>
          </p:cNvSpPr>
          <p:nvPr/>
        </p:nvSpPr>
        <p:spPr bwMode="auto">
          <a:xfrm>
            <a:off x="74613" y="2362200"/>
            <a:ext cx="8991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6" name="Line 10"/>
          <p:cNvSpPr>
            <a:spLocks noChangeShapeType="1"/>
          </p:cNvSpPr>
          <p:nvPr/>
        </p:nvSpPr>
        <p:spPr bwMode="auto">
          <a:xfrm>
            <a:off x="6553200" y="1524000"/>
            <a:ext cx="0" cy="52578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7" name="Rectangle 11"/>
          <p:cNvSpPr>
            <a:spLocks noChangeArrowheads="1"/>
          </p:cNvSpPr>
          <p:nvPr/>
        </p:nvSpPr>
        <p:spPr bwMode="auto">
          <a:xfrm>
            <a:off x="6711950" y="2444750"/>
            <a:ext cx="139700" cy="44450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Rectangle 12"/>
          <p:cNvSpPr>
            <a:spLocks noChangeArrowheads="1"/>
          </p:cNvSpPr>
          <p:nvPr/>
        </p:nvSpPr>
        <p:spPr bwMode="auto">
          <a:xfrm>
            <a:off x="7092950" y="3511550"/>
            <a:ext cx="139700" cy="44450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5309" name="Group 13"/>
          <p:cNvGrpSpPr>
            <a:grpSpLocks/>
          </p:cNvGrpSpPr>
          <p:nvPr/>
        </p:nvGrpSpPr>
        <p:grpSpPr bwMode="auto">
          <a:xfrm>
            <a:off x="3827463" y="3084513"/>
            <a:ext cx="2341562" cy="457200"/>
            <a:chOff x="2411" y="1943"/>
            <a:chExt cx="1475" cy="288"/>
          </a:xfrm>
        </p:grpSpPr>
        <p:sp>
          <p:nvSpPr>
            <p:cNvPr id="55310" name="Rectangle 14"/>
            <p:cNvSpPr>
              <a:spLocks noChangeArrowheads="1"/>
            </p:cNvSpPr>
            <p:nvPr/>
          </p:nvSpPr>
          <p:spPr bwMode="auto">
            <a:xfrm>
              <a:off x="2411" y="1943"/>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i</a:t>
              </a:r>
            </a:p>
          </p:txBody>
        </p:sp>
        <p:sp>
          <p:nvSpPr>
            <p:cNvPr id="55311" name="Rectangle 15"/>
            <p:cNvSpPr>
              <a:spLocks noChangeArrowheads="1"/>
            </p:cNvSpPr>
            <p:nvPr/>
          </p:nvSpPr>
          <p:spPr bwMode="auto">
            <a:xfrm>
              <a:off x="2938" y="1943"/>
              <a:ext cx="3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ch</a:t>
              </a:r>
            </a:p>
          </p:txBody>
        </p:sp>
        <p:sp>
          <p:nvSpPr>
            <p:cNvPr id="55312" name="Rectangle 16"/>
            <p:cNvSpPr>
              <a:spLocks noChangeArrowheads="1"/>
            </p:cNvSpPr>
            <p:nvPr/>
          </p:nvSpPr>
          <p:spPr bwMode="auto">
            <a:xfrm>
              <a:off x="3663" y="194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x</a:t>
              </a:r>
            </a:p>
          </p:txBody>
        </p:sp>
      </p:grpSp>
      <p:grpSp>
        <p:nvGrpSpPr>
          <p:cNvPr id="55313" name="Group 17"/>
          <p:cNvGrpSpPr>
            <a:grpSpLocks/>
          </p:cNvGrpSpPr>
          <p:nvPr/>
        </p:nvGrpSpPr>
        <p:grpSpPr bwMode="auto">
          <a:xfrm>
            <a:off x="3663950" y="3567113"/>
            <a:ext cx="2654300" cy="554037"/>
            <a:chOff x="2308" y="2247"/>
            <a:chExt cx="1672" cy="349"/>
          </a:xfrm>
        </p:grpSpPr>
        <p:sp>
          <p:nvSpPr>
            <p:cNvPr id="55314" name="Rectangle 18"/>
            <p:cNvSpPr>
              <a:spLocks noChangeArrowheads="1"/>
            </p:cNvSpPr>
            <p:nvPr/>
          </p:nvSpPr>
          <p:spPr bwMode="auto">
            <a:xfrm>
              <a:off x="3559" y="2247"/>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5" name="Rectangle 19"/>
            <p:cNvSpPr>
              <a:spLocks noChangeArrowheads="1"/>
            </p:cNvSpPr>
            <p:nvPr/>
          </p:nvSpPr>
          <p:spPr bwMode="auto">
            <a:xfrm>
              <a:off x="2308" y="2247"/>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6" name="Rectangle 20"/>
            <p:cNvSpPr>
              <a:spLocks noChangeArrowheads="1"/>
            </p:cNvSpPr>
            <p:nvPr/>
          </p:nvSpPr>
          <p:spPr bwMode="auto">
            <a:xfrm>
              <a:off x="2935" y="2247"/>
              <a:ext cx="419"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17" name="Group 21"/>
          <p:cNvGrpSpPr>
            <a:grpSpLocks/>
          </p:cNvGrpSpPr>
          <p:nvPr/>
        </p:nvGrpSpPr>
        <p:grpSpPr bwMode="auto">
          <a:xfrm>
            <a:off x="3663950" y="5700713"/>
            <a:ext cx="2654300" cy="554037"/>
            <a:chOff x="2308" y="3591"/>
            <a:chExt cx="1672" cy="349"/>
          </a:xfrm>
        </p:grpSpPr>
        <p:sp>
          <p:nvSpPr>
            <p:cNvPr id="55318" name="Rectangle 22"/>
            <p:cNvSpPr>
              <a:spLocks noChangeArrowheads="1"/>
            </p:cNvSpPr>
            <p:nvPr/>
          </p:nvSpPr>
          <p:spPr bwMode="auto">
            <a:xfrm>
              <a:off x="3559" y="3591"/>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19" name="Rectangle 23"/>
            <p:cNvSpPr>
              <a:spLocks noChangeArrowheads="1"/>
            </p:cNvSpPr>
            <p:nvPr/>
          </p:nvSpPr>
          <p:spPr bwMode="auto">
            <a:xfrm>
              <a:off x="2308" y="3591"/>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0" name="Rectangle 24"/>
            <p:cNvSpPr>
              <a:spLocks noChangeArrowheads="1"/>
            </p:cNvSpPr>
            <p:nvPr/>
          </p:nvSpPr>
          <p:spPr bwMode="auto">
            <a:xfrm>
              <a:off x="2935" y="3591"/>
              <a:ext cx="419"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321" name="Group 25"/>
          <p:cNvGrpSpPr>
            <a:grpSpLocks/>
          </p:cNvGrpSpPr>
          <p:nvPr/>
        </p:nvGrpSpPr>
        <p:grpSpPr bwMode="auto">
          <a:xfrm>
            <a:off x="3663950" y="4633913"/>
            <a:ext cx="2654300" cy="554037"/>
            <a:chOff x="2308" y="2919"/>
            <a:chExt cx="1672" cy="349"/>
          </a:xfrm>
        </p:grpSpPr>
        <p:sp>
          <p:nvSpPr>
            <p:cNvPr id="55322" name="Rectangle 26"/>
            <p:cNvSpPr>
              <a:spLocks noChangeArrowheads="1"/>
            </p:cNvSpPr>
            <p:nvPr/>
          </p:nvSpPr>
          <p:spPr bwMode="auto">
            <a:xfrm>
              <a:off x="3559" y="2919"/>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3" name="Rectangle 27"/>
            <p:cNvSpPr>
              <a:spLocks noChangeArrowheads="1"/>
            </p:cNvSpPr>
            <p:nvPr/>
          </p:nvSpPr>
          <p:spPr bwMode="auto">
            <a:xfrm>
              <a:off x="2308" y="2919"/>
              <a:ext cx="421"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24" name="Rectangle 28"/>
            <p:cNvSpPr>
              <a:spLocks noChangeArrowheads="1"/>
            </p:cNvSpPr>
            <p:nvPr/>
          </p:nvSpPr>
          <p:spPr bwMode="auto">
            <a:xfrm>
              <a:off x="2935" y="2919"/>
              <a:ext cx="419" cy="349"/>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5325" name="Rectangle 29"/>
          <p:cNvSpPr>
            <a:spLocks noChangeArrowheads="1"/>
          </p:cNvSpPr>
          <p:nvPr/>
        </p:nvSpPr>
        <p:spPr bwMode="auto">
          <a:xfrm>
            <a:off x="3717925" y="3595688"/>
            <a:ext cx="581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25</a:t>
            </a:r>
          </a:p>
        </p:txBody>
      </p:sp>
      <p:sp>
        <p:nvSpPr>
          <p:cNvPr id="55326" name="Rectangle 30"/>
          <p:cNvSpPr>
            <a:spLocks noChangeArrowheads="1"/>
          </p:cNvSpPr>
          <p:nvPr/>
        </p:nvSpPr>
        <p:spPr bwMode="auto">
          <a:xfrm>
            <a:off x="7321550" y="6102350"/>
            <a:ext cx="292100" cy="44450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5327" name="Group 31"/>
          <p:cNvGrpSpPr>
            <a:grpSpLocks/>
          </p:cNvGrpSpPr>
          <p:nvPr/>
        </p:nvGrpSpPr>
        <p:grpSpPr bwMode="auto">
          <a:xfrm>
            <a:off x="3717925" y="4662488"/>
            <a:ext cx="1628775" cy="519112"/>
            <a:chOff x="2342" y="2937"/>
            <a:chExt cx="1026" cy="327"/>
          </a:xfrm>
        </p:grpSpPr>
        <p:sp>
          <p:nvSpPr>
            <p:cNvPr id="55328" name="Rectangle 32"/>
            <p:cNvSpPr>
              <a:spLocks noChangeArrowheads="1"/>
            </p:cNvSpPr>
            <p:nvPr/>
          </p:nvSpPr>
          <p:spPr bwMode="auto">
            <a:xfrm>
              <a:off x="2342" y="2937"/>
              <a:ext cx="36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25</a:t>
              </a:r>
            </a:p>
          </p:txBody>
        </p:sp>
        <p:sp>
          <p:nvSpPr>
            <p:cNvPr id="55329" name="Rectangle 33"/>
            <p:cNvSpPr>
              <a:spLocks noChangeArrowheads="1"/>
            </p:cNvSpPr>
            <p:nvPr/>
          </p:nvSpPr>
          <p:spPr bwMode="auto">
            <a:xfrm>
              <a:off x="2966" y="2937"/>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‘A’</a:t>
              </a:r>
            </a:p>
          </p:txBody>
        </p:sp>
      </p:grpSp>
      <p:grpSp>
        <p:nvGrpSpPr>
          <p:cNvPr id="55330" name="Group 34"/>
          <p:cNvGrpSpPr>
            <a:grpSpLocks/>
          </p:cNvGrpSpPr>
          <p:nvPr/>
        </p:nvGrpSpPr>
        <p:grpSpPr bwMode="auto">
          <a:xfrm>
            <a:off x="3827463" y="4151313"/>
            <a:ext cx="2341562" cy="457200"/>
            <a:chOff x="2411" y="2615"/>
            <a:chExt cx="1475" cy="288"/>
          </a:xfrm>
        </p:grpSpPr>
        <p:sp>
          <p:nvSpPr>
            <p:cNvPr id="55331" name="Rectangle 35"/>
            <p:cNvSpPr>
              <a:spLocks noChangeArrowheads="1"/>
            </p:cNvSpPr>
            <p:nvPr/>
          </p:nvSpPr>
          <p:spPr bwMode="auto">
            <a:xfrm>
              <a:off x="2411" y="2615"/>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i</a:t>
              </a:r>
            </a:p>
          </p:txBody>
        </p:sp>
        <p:sp>
          <p:nvSpPr>
            <p:cNvPr id="55332" name="Rectangle 36"/>
            <p:cNvSpPr>
              <a:spLocks noChangeArrowheads="1"/>
            </p:cNvSpPr>
            <p:nvPr/>
          </p:nvSpPr>
          <p:spPr bwMode="auto">
            <a:xfrm>
              <a:off x="2938" y="2615"/>
              <a:ext cx="3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ch</a:t>
              </a:r>
            </a:p>
          </p:txBody>
        </p:sp>
        <p:sp>
          <p:nvSpPr>
            <p:cNvPr id="55333" name="Rectangle 37"/>
            <p:cNvSpPr>
              <a:spLocks noChangeArrowheads="1"/>
            </p:cNvSpPr>
            <p:nvPr/>
          </p:nvSpPr>
          <p:spPr bwMode="auto">
            <a:xfrm>
              <a:off x="3663" y="261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x</a:t>
              </a:r>
            </a:p>
          </p:txBody>
        </p:sp>
      </p:grpSp>
      <p:grpSp>
        <p:nvGrpSpPr>
          <p:cNvPr id="55334" name="Group 38"/>
          <p:cNvGrpSpPr>
            <a:grpSpLocks/>
          </p:cNvGrpSpPr>
          <p:nvPr/>
        </p:nvGrpSpPr>
        <p:grpSpPr bwMode="auto">
          <a:xfrm>
            <a:off x="3827463" y="5218113"/>
            <a:ext cx="2341562" cy="457200"/>
            <a:chOff x="2411" y="3287"/>
            <a:chExt cx="1475" cy="288"/>
          </a:xfrm>
        </p:grpSpPr>
        <p:sp>
          <p:nvSpPr>
            <p:cNvPr id="55335" name="Rectangle 39"/>
            <p:cNvSpPr>
              <a:spLocks noChangeArrowheads="1"/>
            </p:cNvSpPr>
            <p:nvPr/>
          </p:nvSpPr>
          <p:spPr bwMode="auto">
            <a:xfrm>
              <a:off x="2411" y="3287"/>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i</a:t>
              </a:r>
            </a:p>
          </p:txBody>
        </p:sp>
        <p:sp>
          <p:nvSpPr>
            <p:cNvPr id="55336" name="Rectangle 40"/>
            <p:cNvSpPr>
              <a:spLocks noChangeArrowheads="1"/>
            </p:cNvSpPr>
            <p:nvPr/>
          </p:nvSpPr>
          <p:spPr bwMode="auto">
            <a:xfrm>
              <a:off x="2938" y="3287"/>
              <a:ext cx="3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ch</a:t>
              </a:r>
            </a:p>
          </p:txBody>
        </p:sp>
        <p:sp>
          <p:nvSpPr>
            <p:cNvPr id="55337" name="Rectangle 41"/>
            <p:cNvSpPr>
              <a:spLocks noChangeArrowheads="1"/>
            </p:cNvSpPr>
            <p:nvPr/>
          </p:nvSpPr>
          <p:spPr bwMode="auto">
            <a:xfrm>
              <a:off x="3663" y="328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x</a:t>
              </a:r>
            </a:p>
          </p:txBody>
        </p:sp>
      </p:grpSp>
      <p:grpSp>
        <p:nvGrpSpPr>
          <p:cNvPr id="55338" name="Group 42"/>
          <p:cNvGrpSpPr>
            <a:grpSpLocks/>
          </p:cNvGrpSpPr>
          <p:nvPr/>
        </p:nvGrpSpPr>
        <p:grpSpPr bwMode="auto">
          <a:xfrm>
            <a:off x="3827463" y="6361113"/>
            <a:ext cx="2341562" cy="457200"/>
            <a:chOff x="2411" y="4007"/>
            <a:chExt cx="1475" cy="288"/>
          </a:xfrm>
        </p:grpSpPr>
        <p:sp>
          <p:nvSpPr>
            <p:cNvPr id="55339" name="Rectangle 43"/>
            <p:cNvSpPr>
              <a:spLocks noChangeArrowheads="1"/>
            </p:cNvSpPr>
            <p:nvPr/>
          </p:nvSpPr>
          <p:spPr bwMode="auto">
            <a:xfrm>
              <a:off x="2411" y="4007"/>
              <a:ext cx="16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i</a:t>
              </a:r>
            </a:p>
          </p:txBody>
        </p:sp>
        <p:sp>
          <p:nvSpPr>
            <p:cNvPr id="55340" name="Rectangle 44"/>
            <p:cNvSpPr>
              <a:spLocks noChangeArrowheads="1"/>
            </p:cNvSpPr>
            <p:nvPr/>
          </p:nvSpPr>
          <p:spPr bwMode="auto">
            <a:xfrm>
              <a:off x="2938" y="4007"/>
              <a:ext cx="3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ch</a:t>
              </a:r>
            </a:p>
          </p:txBody>
        </p:sp>
        <p:sp>
          <p:nvSpPr>
            <p:cNvPr id="55341" name="Rectangle 45"/>
            <p:cNvSpPr>
              <a:spLocks noChangeArrowheads="1"/>
            </p:cNvSpPr>
            <p:nvPr/>
          </p:nvSpPr>
          <p:spPr bwMode="auto">
            <a:xfrm>
              <a:off x="3663" y="400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b="1">
                  <a:latin typeface="Arial" charset="0"/>
                </a:rPr>
                <a:t>x</a:t>
              </a:r>
            </a:p>
          </p:txBody>
        </p:sp>
      </p:grpSp>
      <p:sp>
        <p:nvSpPr>
          <p:cNvPr id="55342" name="Rectangle 46"/>
          <p:cNvSpPr>
            <a:spLocks noChangeArrowheads="1"/>
          </p:cNvSpPr>
          <p:nvPr/>
        </p:nvSpPr>
        <p:spPr bwMode="auto">
          <a:xfrm>
            <a:off x="5546725" y="5729288"/>
            <a:ext cx="87788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16.9</a:t>
            </a:r>
          </a:p>
        </p:txBody>
      </p:sp>
      <p:grpSp>
        <p:nvGrpSpPr>
          <p:cNvPr id="55343" name="Group 47"/>
          <p:cNvGrpSpPr>
            <a:grpSpLocks/>
          </p:cNvGrpSpPr>
          <p:nvPr/>
        </p:nvGrpSpPr>
        <p:grpSpPr bwMode="auto">
          <a:xfrm>
            <a:off x="3717925" y="5729288"/>
            <a:ext cx="1628775" cy="519112"/>
            <a:chOff x="2342" y="3609"/>
            <a:chExt cx="1026" cy="327"/>
          </a:xfrm>
        </p:grpSpPr>
        <p:sp>
          <p:nvSpPr>
            <p:cNvPr id="55344" name="Rectangle 48"/>
            <p:cNvSpPr>
              <a:spLocks noChangeArrowheads="1"/>
            </p:cNvSpPr>
            <p:nvPr/>
          </p:nvSpPr>
          <p:spPr bwMode="auto">
            <a:xfrm>
              <a:off x="2342" y="3609"/>
              <a:ext cx="36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25</a:t>
              </a:r>
            </a:p>
          </p:txBody>
        </p:sp>
        <p:sp>
          <p:nvSpPr>
            <p:cNvPr id="55345" name="Rectangle 49"/>
            <p:cNvSpPr>
              <a:spLocks noChangeArrowheads="1"/>
            </p:cNvSpPr>
            <p:nvPr/>
          </p:nvSpPr>
          <p:spPr bwMode="auto">
            <a:xfrm>
              <a:off x="2966" y="3609"/>
              <a:ext cx="40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800" b="1">
                  <a:solidFill>
                    <a:srgbClr val="990000"/>
                  </a:solidFill>
                  <a:latin typeface="Arial" charset="0"/>
                </a:rPr>
                <a:t>‘A’</a:t>
              </a:r>
            </a:p>
          </p:txBody>
        </p:sp>
      </p:grpSp>
      <p:sp>
        <p:nvSpPr>
          <p:cNvPr id="55346" name="Rectangle 50"/>
          <p:cNvSpPr>
            <a:spLocks noChangeArrowheads="1"/>
          </p:cNvSpPr>
          <p:nvPr/>
        </p:nvSpPr>
        <p:spPr bwMode="auto">
          <a:xfrm>
            <a:off x="7473950" y="4654550"/>
            <a:ext cx="215900" cy="44450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5347" name="Group 51"/>
          <p:cNvGrpSpPr>
            <a:grpSpLocks/>
          </p:cNvGrpSpPr>
          <p:nvPr/>
        </p:nvGrpSpPr>
        <p:grpSpPr bwMode="auto">
          <a:xfrm>
            <a:off x="517525" y="844550"/>
            <a:ext cx="7926388" cy="511175"/>
            <a:chOff x="326" y="532"/>
            <a:chExt cx="4993" cy="322"/>
          </a:xfrm>
        </p:grpSpPr>
        <p:sp>
          <p:nvSpPr>
            <p:cNvPr id="55348" name="Rectangle 52"/>
            <p:cNvSpPr>
              <a:spLocks noChangeArrowheads="1"/>
            </p:cNvSpPr>
            <p:nvPr/>
          </p:nvSpPr>
          <p:spPr bwMode="auto">
            <a:xfrm>
              <a:off x="326" y="566"/>
              <a:ext cx="49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dirty="0">
                  <a:latin typeface="Arial" charset="0"/>
                </a:rPr>
                <a:t>NOTE:        shows the location of the file reading marker  </a:t>
              </a:r>
            </a:p>
          </p:txBody>
        </p:sp>
        <p:sp>
          <p:nvSpPr>
            <p:cNvPr id="55349" name="Rectangle 53"/>
            <p:cNvSpPr>
              <a:spLocks noChangeArrowheads="1"/>
            </p:cNvSpPr>
            <p:nvPr/>
          </p:nvSpPr>
          <p:spPr bwMode="auto">
            <a:xfrm>
              <a:off x="1108" y="532"/>
              <a:ext cx="184" cy="280"/>
            </a:xfrm>
            <a:prstGeom prst="rect">
              <a:avLst/>
            </a:prstGeom>
            <a:noFill/>
            <a:ln w="12700">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27591960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Example</a:t>
            </a:r>
          </a:p>
        </p:txBody>
      </p:sp>
      <p:sp>
        <p:nvSpPr>
          <p:cNvPr id="57347" name="Text Box 3"/>
          <p:cNvSpPr txBox="1">
            <a:spLocks noChangeArrowheads="1"/>
          </p:cNvSpPr>
          <p:nvPr/>
        </p:nvSpPr>
        <p:spPr bwMode="auto">
          <a:xfrm>
            <a:off x="593725" y="2022475"/>
            <a:ext cx="20193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char	first,</a:t>
            </a:r>
          </a:p>
          <a:p>
            <a:r>
              <a:rPr lang="en-US"/>
              <a:t>	middle,</a:t>
            </a:r>
          </a:p>
          <a:p>
            <a:r>
              <a:rPr lang="en-US"/>
              <a:t>	last;</a:t>
            </a:r>
          </a:p>
          <a:p>
            <a:endParaRPr lang="en-US"/>
          </a:p>
          <a:p>
            <a:r>
              <a:rPr lang="en-US"/>
              <a:t>cin &gt;&gt; first;</a:t>
            </a:r>
          </a:p>
          <a:p>
            <a:r>
              <a:rPr lang="en-US"/>
              <a:t>cin &gt;&gt; middle;</a:t>
            </a:r>
          </a:p>
          <a:p>
            <a:r>
              <a:rPr lang="en-US"/>
              <a:t>cin &gt;&gt; last;</a:t>
            </a:r>
          </a:p>
        </p:txBody>
      </p:sp>
      <p:sp>
        <p:nvSpPr>
          <p:cNvPr id="57348" name="Text Box 4"/>
          <p:cNvSpPr txBox="1">
            <a:spLocks noChangeArrowheads="1"/>
          </p:cNvSpPr>
          <p:nvPr/>
        </p:nvSpPr>
        <p:spPr bwMode="auto">
          <a:xfrm>
            <a:off x="3276600" y="2057400"/>
            <a:ext cx="4013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Suppose the user types:</a:t>
            </a:r>
          </a:p>
          <a:p>
            <a:r>
              <a:rPr lang="en-US"/>
              <a:t>	ABC</a:t>
            </a:r>
          </a:p>
          <a:p>
            <a:r>
              <a:rPr lang="en-US"/>
              <a:t>What is stored in the variables?</a:t>
            </a:r>
          </a:p>
        </p:txBody>
      </p:sp>
      <p:sp>
        <p:nvSpPr>
          <p:cNvPr id="57349" name="Text Box 5"/>
          <p:cNvSpPr txBox="1">
            <a:spLocks noChangeArrowheads="1"/>
          </p:cNvSpPr>
          <p:nvPr/>
        </p:nvSpPr>
        <p:spPr bwMode="auto">
          <a:xfrm>
            <a:off x="3276600" y="3657600"/>
            <a:ext cx="31305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What if the user types:</a:t>
            </a:r>
          </a:p>
          <a:p>
            <a:r>
              <a:rPr lang="en-US" dirty="0"/>
              <a:t>	A	B	C</a:t>
            </a:r>
          </a:p>
        </p:txBody>
      </p:sp>
      <p:sp>
        <p:nvSpPr>
          <p:cNvPr id="2" name="TextBox 1"/>
          <p:cNvSpPr txBox="1"/>
          <p:nvPr/>
        </p:nvSpPr>
        <p:spPr>
          <a:xfrm>
            <a:off x="7267039" y="2457271"/>
            <a:ext cx="1798783" cy="1200329"/>
          </a:xfrm>
          <a:prstGeom prst="rect">
            <a:avLst/>
          </a:prstGeom>
          <a:noFill/>
        </p:spPr>
        <p:txBody>
          <a:bodyPr wrap="square" rtlCol="0">
            <a:spAutoFit/>
          </a:bodyPr>
          <a:lstStyle/>
          <a:p>
            <a:r>
              <a:rPr lang="en-US" dirty="0" smtClean="0"/>
              <a:t>first = ‘A’</a:t>
            </a:r>
          </a:p>
          <a:p>
            <a:r>
              <a:rPr lang="en-US" dirty="0" smtClean="0"/>
              <a:t>middle = ‘B’</a:t>
            </a:r>
          </a:p>
          <a:p>
            <a:r>
              <a:rPr lang="en-US" dirty="0" smtClean="0"/>
              <a:t>last = ‘C’</a:t>
            </a:r>
            <a:endParaRPr lang="en-US" dirty="0"/>
          </a:p>
        </p:txBody>
      </p:sp>
      <p:sp>
        <p:nvSpPr>
          <p:cNvPr id="7" name="TextBox 6"/>
          <p:cNvSpPr txBox="1"/>
          <p:nvPr/>
        </p:nvSpPr>
        <p:spPr>
          <a:xfrm>
            <a:off x="7315200" y="4133671"/>
            <a:ext cx="1798783" cy="1200329"/>
          </a:xfrm>
          <a:prstGeom prst="rect">
            <a:avLst/>
          </a:prstGeom>
          <a:noFill/>
        </p:spPr>
        <p:txBody>
          <a:bodyPr wrap="square" rtlCol="0">
            <a:spAutoFit/>
          </a:bodyPr>
          <a:lstStyle/>
          <a:p>
            <a:r>
              <a:rPr lang="en-US" dirty="0" smtClean="0"/>
              <a:t>first = ‘A’</a:t>
            </a:r>
          </a:p>
          <a:p>
            <a:r>
              <a:rPr lang="en-US" dirty="0" smtClean="0"/>
              <a:t>middle = ‘B’</a:t>
            </a:r>
          </a:p>
          <a:p>
            <a:r>
              <a:rPr lang="en-US" dirty="0" smtClean="0"/>
              <a:t>last = ‘C’</a:t>
            </a:r>
            <a:endParaRPr lang="en-US" dirty="0"/>
          </a:p>
        </p:txBody>
      </p:sp>
    </p:spTree>
    <p:extLst>
      <p:ext uri="{BB962C8B-B14F-4D97-AF65-F5344CB8AC3E}">
        <p14:creationId xmlns:p14="http://schemas.microsoft.com/office/powerpoint/2010/main" val="199604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7349"/>
                                        </p:tgtEl>
                                        <p:attrNameLst>
                                          <p:attrName>style.visibility</p:attrName>
                                        </p:attrNameLst>
                                      </p:cBhvr>
                                      <p:to>
                                        <p:strVal val="visible"/>
                                      </p:to>
                                    </p:set>
                                    <p:animEffect transition="in" filter="fade">
                                      <p:cBhvr>
                                        <p:cTn id="12" dur="500"/>
                                        <p:tgtEl>
                                          <p:spTgt spid="5734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p:bldP spid="2"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Example</a:t>
            </a:r>
          </a:p>
        </p:txBody>
      </p:sp>
      <p:sp>
        <p:nvSpPr>
          <p:cNvPr id="59395" name="Text Box 3"/>
          <p:cNvSpPr txBox="1">
            <a:spLocks noChangeArrowheads="1"/>
          </p:cNvSpPr>
          <p:nvPr/>
        </p:nvSpPr>
        <p:spPr bwMode="auto">
          <a:xfrm>
            <a:off x="593725" y="2022475"/>
            <a:ext cx="1843088"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err="1"/>
              <a:t>int</a:t>
            </a:r>
            <a:r>
              <a:rPr lang="en-US" dirty="0"/>
              <a:t> age;</a:t>
            </a:r>
          </a:p>
          <a:p>
            <a:r>
              <a:rPr lang="en-US" dirty="0"/>
              <a:t>char initial;</a:t>
            </a:r>
          </a:p>
          <a:p>
            <a:r>
              <a:rPr lang="en-US" dirty="0"/>
              <a:t>double bill;</a:t>
            </a:r>
          </a:p>
          <a:p>
            <a:endParaRPr lang="en-US" dirty="0"/>
          </a:p>
          <a:p>
            <a:r>
              <a:rPr lang="en-US" dirty="0" err="1"/>
              <a:t>cin</a:t>
            </a:r>
            <a:r>
              <a:rPr lang="en-US" dirty="0"/>
              <a:t> &gt;&gt; age;</a:t>
            </a:r>
          </a:p>
          <a:p>
            <a:r>
              <a:rPr lang="en-US" dirty="0" err="1"/>
              <a:t>cin</a:t>
            </a:r>
            <a:r>
              <a:rPr lang="en-US" dirty="0"/>
              <a:t> &gt;&gt; initial;</a:t>
            </a:r>
          </a:p>
          <a:p>
            <a:r>
              <a:rPr lang="en-US" dirty="0" err="1"/>
              <a:t>cin</a:t>
            </a:r>
            <a:r>
              <a:rPr lang="en-US" dirty="0"/>
              <a:t> &gt;&gt; bill;</a:t>
            </a:r>
          </a:p>
        </p:txBody>
      </p:sp>
      <p:sp>
        <p:nvSpPr>
          <p:cNvPr id="59396" name="Text Box 4"/>
          <p:cNvSpPr txBox="1">
            <a:spLocks noChangeArrowheads="1"/>
          </p:cNvSpPr>
          <p:nvPr/>
        </p:nvSpPr>
        <p:spPr bwMode="auto">
          <a:xfrm>
            <a:off x="2743200" y="1922463"/>
            <a:ext cx="597535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a:t>What is stored in the variables if the user types:</a:t>
            </a:r>
          </a:p>
          <a:p>
            <a:r>
              <a:rPr lang="en-US" dirty="0"/>
              <a:t>	25   J   2</a:t>
            </a:r>
          </a:p>
          <a:p>
            <a:endParaRPr lang="en-US" dirty="0"/>
          </a:p>
          <a:p>
            <a:r>
              <a:rPr lang="en-US" dirty="0"/>
              <a:t>What if the user types:</a:t>
            </a:r>
          </a:p>
          <a:p>
            <a:r>
              <a:rPr lang="en-US" dirty="0"/>
              <a:t>	2    25   J</a:t>
            </a:r>
          </a:p>
          <a:p>
            <a:endParaRPr lang="en-US" dirty="0"/>
          </a:p>
          <a:p>
            <a:r>
              <a:rPr lang="en-US" dirty="0"/>
              <a:t>What about:</a:t>
            </a:r>
          </a:p>
          <a:p>
            <a:r>
              <a:rPr lang="en-US" dirty="0"/>
              <a:t>	J    25   2</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3425" y="2438400"/>
            <a:ext cx="2905125"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3425" y="3581400"/>
            <a:ext cx="2816225" cy="723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13425" y="4608079"/>
            <a:ext cx="2781299" cy="797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13425" y="5714999"/>
            <a:ext cx="2781299" cy="791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053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396">
                                            <p:txEl>
                                              <p:pRg st="3" end="3"/>
                                            </p:txEl>
                                          </p:spTgt>
                                        </p:tgtEl>
                                        <p:attrNameLst>
                                          <p:attrName>style.visibility</p:attrName>
                                        </p:attrNameLst>
                                      </p:cBhvr>
                                      <p:to>
                                        <p:strVal val="visible"/>
                                      </p:to>
                                    </p:set>
                                    <p:animEffect transition="in" filter="fade">
                                      <p:cBhvr>
                                        <p:cTn id="12" dur="500"/>
                                        <p:tgtEl>
                                          <p:spTgt spid="59396">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9396">
                                            <p:txEl>
                                              <p:pRg st="4" end="4"/>
                                            </p:txEl>
                                          </p:spTgt>
                                        </p:tgtEl>
                                        <p:attrNameLst>
                                          <p:attrName>style.visibility</p:attrName>
                                        </p:attrNameLst>
                                      </p:cBhvr>
                                      <p:to>
                                        <p:strVal val="visible"/>
                                      </p:to>
                                    </p:set>
                                    <p:animEffect transition="in" filter="fade">
                                      <p:cBhvr>
                                        <p:cTn id="15" dur="500"/>
                                        <p:tgtEl>
                                          <p:spTgt spid="5939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075"/>
                                        </p:tgtEl>
                                        <p:attrNameLst>
                                          <p:attrName>style.visibility</p:attrName>
                                        </p:attrNameLst>
                                      </p:cBhvr>
                                      <p:to>
                                        <p:strVal val="visible"/>
                                      </p:to>
                                    </p:set>
                                    <p:animEffect transition="in" filter="fade">
                                      <p:cBhvr>
                                        <p:cTn id="20" dur="500"/>
                                        <p:tgtEl>
                                          <p:spTgt spid="307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9396">
                                            <p:txEl>
                                              <p:pRg st="6" end="6"/>
                                            </p:txEl>
                                          </p:spTgt>
                                        </p:tgtEl>
                                        <p:attrNameLst>
                                          <p:attrName>style.visibility</p:attrName>
                                        </p:attrNameLst>
                                      </p:cBhvr>
                                      <p:to>
                                        <p:strVal val="visible"/>
                                      </p:to>
                                    </p:set>
                                    <p:animEffect transition="in" filter="fade">
                                      <p:cBhvr>
                                        <p:cTn id="25" dur="500"/>
                                        <p:tgtEl>
                                          <p:spTgt spid="59396">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9396">
                                            <p:txEl>
                                              <p:pRg st="7" end="7"/>
                                            </p:txEl>
                                          </p:spTgt>
                                        </p:tgtEl>
                                        <p:attrNameLst>
                                          <p:attrName>style.visibility</p:attrName>
                                        </p:attrNameLst>
                                      </p:cBhvr>
                                      <p:to>
                                        <p:strVal val="visible"/>
                                      </p:to>
                                    </p:set>
                                    <p:animEffect transition="in" filter="fade">
                                      <p:cBhvr>
                                        <p:cTn id="28" dur="500"/>
                                        <p:tgtEl>
                                          <p:spTgt spid="59396">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76"/>
                                        </p:tgtEl>
                                        <p:attrNameLst>
                                          <p:attrName>style.visibility</p:attrName>
                                        </p:attrNameLst>
                                      </p:cBhvr>
                                      <p:to>
                                        <p:strVal val="visible"/>
                                      </p:to>
                                    </p:set>
                                    <p:animEffect transition="in" filter="fade">
                                      <p:cBhvr>
                                        <p:cTn id="33" dur="500"/>
                                        <p:tgtEl>
                                          <p:spTgt spid="307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077"/>
                                        </p:tgtEl>
                                        <p:attrNameLst>
                                          <p:attrName>style.visibility</p:attrName>
                                        </p:attrNameLst>
                                      </p:cBhvr>
                                      <p:to>
                                        <p:strVal val="visible"/>
                                      </p:to>
                                    </p:set>
                                    <p:animEffect transition="in" filter="fade">
                                      <p:cBhvr>
                                        <p:cTn id="38"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mtClean="0"/>
              <a:t>Weakness of extraction</a:t>
            </a:r>
            <a:endParaRPr lang="en-US"/>
          </a:p>
        </p:txBody>
      </p:sp>
      <p:sp>
        <p:nvSpPr>
          <p:cNvPr id="61443" name="Rectangle 3"/>
          <p:cNvSpPr>
            <a:spLocks noGrp="1" noChangeArrowheads="1"/>
          </p:cNvSpPr>
          <p:nvPr>
            <p:ph type="body" idx="1"/>
          </p:nvPr>
        </p:nvSpPr>
        <p:spPr/>
        <p:txBody>
          <a:bodyPr/>
          <a:lstStyle/>
          <a:p>
            <a:r>
              <a:rPr lang="en-US" dirty="0" smtClean="0"/>
              <a:t>The extraction operator works fine as long as a program’s user provides the right kind of data – a number when asked for a number, for example</a:t>
            </a:r>
          </a:p>
          <a:p>
            <a:r>
              <a:rPr lang="en-US" dirty="0" smtClean="0"/>
              <a:t>If erroneous data is entered (a letter instead of a number, for example), the extraction operator isn’t equipped to handle it; instead of reading the data, it shuts down the input stream, and no more data can be read from it</a:t>
            </a:r>
          </a:p>
          <a:p>
            <a:r>
              <a:rPr lang="en-US" dirty="0" smtClean="0"/>
              <a:t>How can we mitigate this???</a:t>
            </a:r>
            <a:endParaRPr lang="en-US" dirty="0"/>
          </a:p>
        </p:txBody>
      </p:sp>
    </p:spTree>
    <p:extLst>
      <p:ext uri="{BB962C8B-B14F-4D97-AF65-F5344CB8AC3E}">
        <p14:creationId xmlns:p14="http://schemas.microsoft.com/office/powerpoint/2010/main" val="23036957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Stdafx.h</a:t>
            </a:r>
            <a:endParaRPr lang="en-US" dirty="0"/>
          </a:p>
        </p:txBody>
      </p:sp>
      <p:pic>
        <p:nvPicPr>
          <p:cNvPr id="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62000" y="1323975"/>
            <a:ext cx="4953000" cy="2181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
        <p:nvSpPr>
          <p:cNvPr id="10" name="Left Arrow 9"/>
          <p:cNvSpPr/>
          <p:nvPr/>
        </p:nvSpPr>
        <p:spPr bwMode="auto">
          <a:xfrm>
            <a:off x="2514600" y="1788357"/>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099" y="3840816"/>
            <a:ext cx="5728015" cy="2712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820792" y="1066800"/>
            <a:ext cx="1084208" cy="307777"/>
          </a:xfrm>
          <a:prstGeom prst="rect">
            <a:avLst/>
          </a:prstGeom>
          <a:noFill/>
        </p:spPr>
        <p:txBody>
          <a:bodyPr wrap="none" rtlCol="0">
            <a:spAutoFit/>
          </a:bodyPr>
          <a:lstStyle/>
          <a:p>
            <a:r>
              <a:rPr lang="en-US" sz="1400" dirty="0" smtClean="0"/>
              <a:t>TestProj.cpp</a:t>
            </a:r>
            <a:endParaRPr lang="en-US" sz="1400" dirty="0"/>
          </a:p>
        </p:txBody>
      </p:sp>
      <p:sp>
        <p:nvSpPr>
          <p:cNvPr id="15" name="TextBox 14"/>
          <p:cNvSpPr txBox="1"/>
          <p:nvPr/>
        </p:nvSpPr>
        <p:spPr>
          <a:xfrm>
            <a:off x="820792" y="3502223"/>
            <a:ext cx="787395" cy="307777"/>
          </a:xfrm>
          <a:prstGeom prst="rect">
            <a:avLst/>
          </a:prstGeom>
          <a:noFill/>
        </p:spPr>
        <p:txBody>
          <a:bodyPr wrap="none" rtlCol="0">
            <a:spAutoFit/>
          </a:bodyPr>
          <a:lstStyle/>
          <a:p>
            <a:r>
              <a:rPr lang="en-US" sz="1400" dirty="0" err="1" smtClean="0"/>
              <a:t>Stdafx.h</a:t>
            </a:r>
            <a:endParaRPr lang="en-US" sz="1400" dirty="0"/>
          </a:p>
        </p:txBody>
      </p:sp>
    </p:spTree>
    <p:extLst>
      <p:ext uri="{BB962C8B-B14F-4D97-AF65-F5344CB8AC3E}">
        <p14:creationId xmlns:p14="http://schemas.microsoft.com/office/powerpoint/2010/main" val="40823714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Stdafx.h</a:t>
            </a:r>
            <a:endParaRPr lang="en-US" dirty="0"/>
          </a:p>
        </p:txBody>
      </p:sp>
      <p:sp>
        <p:nvSpPr>
          <p:cNvPr id="3" name="Content Placeholder 2"/>
          <p:cNvSpPr>
            <a:spLocks noGrp="1"/>
          </p:cNvSpPr>
          <p:nvPr>
            <p:ph idx="1"/>
          </p:nvPr>
        </p:nvSpPr>
        <p:spPr/>
        <p:txBody>
          <a:bodyPr/>
          <a:lstStyle/>
          <a:p>
            <a:r>
              <a:rPr lang="en-US" dirty="0" err="1"/>
              <a:t>stdafx.h</a:t>
            </a:r>
            <a:r>
              <a:rPr lang="en-US" dirty="0"/>
              <a:t> is a file, generated by Microsoft Visual Studio IDE wizards, that describes both standard system and project specific include files that are used frequently but hardly ever change.</a:t>
            </a:r>
          </a:p>
          <a:p>
            <a:r>
              <a:rPr lang="en-US" dirty="0" smtClean="0"/>
              <a:t>Compatible </a:t>
            </a:r>
            <a:r>
              <a:rPr lang="en-US" dirty="0"/>
              <a:t>compilers </a:t>
            </a:r>
            <a:r>
              <a:rPr lang="en-US" dirty="0" smtClean="0"/>
              <a:t>will </a:t>
            </a:r>
            <a:r>
              <a:rPr lang="en-US" dirty="0"/>
              <a:t>precompile this file to reduce overall compile times. </a:t>
            </a:r>
            <a:endParaRPr lang="en-US" dirty="0" smtClean="0"/>
          </a:p>
          <a:p>
            <a:r>
              <a:rPr lang="en-US" dirty="0" smtClean="0"/>
              <a:t>Visual </a:t>
            </a:r>
            <a:r>
              <a:rPr lang="en-US" dirty="0"/>
              <a:t>C++ will not compile anything before the </a:t>
            </a:r>
            <a:r>
              <a:rPr lang="en-US" b="1" dirty="0"/>
              <a:t>#include "</a:t>
            </a:r>
            <a:r>
              <a:rPr lang="en-US" b="1" dirty="0" err="1"/>
              <a:t>stdafx.h</a:t>
            </a:r>
            <a:r>
              <a:rPr lang="en-US" b="1" dirty="0"/>
              <a:t>"</a:t>
            </a:r>
            <a:r>
              <a:rPr lang="en-US" dirty="0"/>
              <a:t> in the source file, unless the </a:t>
            </a:r>
            <a:r>
              <a:rPr lang="en-US" b="1" dirty="0"/>
              <a:t>compile option /</a:t>
            </a:r>
            <a:r>
              <a:rPr lang="en-US" b="1" dirty="0" err="1"/>
              <a:t>Yu'stdafx.h</a:t>
            </a:r>
            <a:r>
              <a:rPr lang="en-US" b="1" dirty="0"/>
              <a:t>'</a:t>
            </a:r>
            <a:r>
              <a:rPr lang="en-US" dirty="0"/>
              <a:t> is </a:t>
            </a:r>
            <a:r>
              <a:rPr lang="en-US" dirty="0" smtClean="0"/>
              <a:t>unchecked</a:t>
            </a:r>
          </a:p>
          <a:p>
            <a:r>
              <a:rPr lang="en-US" dirty="0" smtClean="0"/>
              <a:t>It only exists in Microsoft-based compilers such as Visual Studio</a:t>
            </a:r>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4188489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does this program do?</a:t>
            </a:r>
          </a:p>
        </p:txBody>
      </p:sp>
      <p:sp>
        <p:nvSpPr>
          <p:cNvPr id="7" name="Text Placeholder 6"/>
          <p:cNvSpPr>
            <a:spLocks noGrp="1"/>
          </p:cNvSpPr>
          <p:nvPr>
            <p:ph type="body" sz="half" idx="2"/>
          </p:nvPr>
        </p:nvSpPr>
        <p:spPr/>
        <p:txBody>
          <a:bodyPr/>
          <a:lstStyle/>
          <a:p>
            <a:pPr marL="285750" indent="-285750">
              <a:buFont typeface="Arial" pitchFamily="34" charset="0"/>
              <a:buChar char="•"/>
            </a:pPr>
            <a:r>
              <a:rPr lang="en-US" dirty="0" smtClean="0"/>
              <a:t>Actually, it does </a:t>
            </a:r>
            <a:r>
              <a:rPr lang="en-US" b="1" dirty="0" smtClean="0"/>
              <a:t>nothing.</a:t>
            </a:r>
          </a:p>
          <a:p>
            <a:pPr marL="285750" indent="-285750">
              <a:buFont typeface="Arial" pitchFamily="34" charset="0"/>
              <a:buChar char="•"/>
            </a:pPr>
            <a:r>
              <a:rPr lang="en-US" dirty="0" smtClean="0"/>
              <a:t>This program generates a compile time error</a:t>
            </a:r>
          </a:p>
          <a:p>
            <a:pPr marL="285750" indent="-285750">
              <a:buFont typeface="Arial" pitchFamily="34" charset="0"/>
              <a:buChar char="•"/>
            </a:pPr>
            <a:r>
              <a:rPr lang="en-US" dirty="0" smtClean="0"/>
              <a:t>The compiler never sees </a:t>
            </a:r>
            <a:r>
              <a:rPr lang="en-US" b="1" dirty="0" smtClean="0"/>
              <a:t>#include “</a:t>
            </a:r>
            <a:r>
              <a:rPr lang="en-US" b="1" dirty="0" err="1" smtClean="0"/>
              <a:t>iostream</a:t>
            </a:r>
            <a:r>
              <a:rPr lang="en-US" b="1" dirty="0" smtClean="0"/>
              <a:t>” </a:t>
            </a:r>
            <a:r>
              <a:rPr lang="en-US" dirty="0" smtClean="0"/>
              <a:t> as it is located before </a:t>
            </a:r>
            <a:r>
              <a:rPr lang="en-US" b="1" dirty="0" smtClean="0"/>
              <a:t>#include “</a:t>
            </a:r>
            <a:r>
              <a:rPr lang="en-US" b="1" dirty="0" err="1" smtClean="0"/>
              <a:t>stdafx.h</a:t>
            </a:r>
            <a:r>
              <a:rPr lang="en-US" b="1" dirty="0" smtClean="0"/>
              <a:t>”</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pic>
        <p:nvPicPr>
          <p:cNvPr id="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30612" y="2166144"/>
            <a:ext cx="5000625" cy="2066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27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 program</a:t>
            </a:r>
            <a:endParaRPr lang="en-US" dirty="0"/>
          </a:p>
        </p:txBody>
      </p:sp>
      <p:sp>
        <p:nvSpPr>
          <p:cNvPr id="3" name="Content Placeholder 2"/>
          <p:cNvSpPr>
            <a:spLocks noGrp="1"/>
          </p:cNvSpPr>
          <p:nvPr>
            <p:ph idx="1"/>
          </p:nvPr>
        </p:nvSpPr>
        <p:spPr/>
        <p:txBody>
          <a:bodyPr/>
          <a:lstStyle/>
          <a:p>
            <a:pPr>
              <a:lnSpc>
                <a:spcPct val="90000"/>
              </a:lnSpc>
            </a:pPr>
            <a:r>
              <a:rPr lang="en-US" dirty="0"/>
              <a:t>Basic unit is function, not class</a:t>
            </a:r>
          </a:p>
          <a:p>
            <a:pPr>
              <a:lnSpc>
                <a:spcPct val="90000"/>
              </a:lnSpc>
            </a:pPr>
            <a:r>
              <a:rPr lang="en-US" dirty="0"/>
              <a:t>Most programs made up of multiple functions</a:t>
            </a:r>
          </a:p>
          <a:p>
            <a:pPr>
              <a:lnSpc>
                <a:spcPct val="90000"/>
              </a:lnSpc>
            </a:pPr>
            <a:r>
              <a:rPr lang="en-US" dirty="0"/>
              <a:t>A main function is required in order for a source code file to be a program</a:t>
            </a:r>
          </a:p>
          <a:p>
            <a:pPr lvl="1">
              <a:lnSpc>
                <a:spcPct val="90000"/>
              </a:lnSpc>
            </a:pPr>
            <a:r>
              <a:rPr lang="en-US" dirty="0" smtClean="0"/>
              <a:t>One </a:t>
            </a:r>
            <a:r>
              <a:rPr lang="en-US" dirty="0"/>
              <a:t>main function must exist</a:t>
            </a:r>
          </a:p>
          <a:p>
            <a:pPr lvl="1">
              <a:lnSpc>
                <a:spcPct val="90000"/>
              </a:lnSpc>
            </a:pPr>
            <a:r>
              <a:rPr lang="en-US" dirty="0"/>
              <a:t>No more than one can exist in the same program</a:t>
            </a:r>
          </a:p>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4944598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return 0;</a:t>
            </a:r>
            <a:endParaRPr lang="en-US" dirty="0"/>
          </a:p>
        </p:txBody>
      </p:sp>
      <p:sp>
        <p:nvSpPr>
          <p:cNvPr id="7" name="Content Placeholder 6"/>
          <p:cNvSpPr>
            <a:spLocks noGrp="1"/>
          </p:cNvSpPr>
          <p:nvPr>
            <p:ph idx="1"/>
          </p:nvPr>
        </p:nvSpPr>
        <p:spPr/>
        <p:txBody>
          <a:bodyPr/>
          <a:lstStyle/>
          <a:p>
            <a:r>
              <a:rPr lang="en-US" smtClean="0"/>
              <a:t>The return statement causes the main function to finish.</a:t>
            </a:r>
          </a:p>
          <a:p>
            <a:r>
              <a:rPr lang="en-US" smtClean="0"/>
              <a:t>return may be followed by a return code (</a:t>
            </a:r>
            <a:r>
              <a:rPr lang="en-US" b="1" smtClean="0"/>
              <a:t>main</a:t>
            </a:r>
            <a:r>
              <a:rPr lang="en-US" smtClean="0"/>
              <a:t> function can have </a:t>
            </a:r>
            <a:r>
              <a:rPr lang="en-US" b="1" smtClean="0"/>
              <a:t>void</a:t>
            </a:r>
            <a:r>
              <a:rPr lang="en-US" smtClean="0"/>
              <a:t> return type). </a:t>
            </a:r>
          </a:p>
          <a:p>
            <a:r>
              <a:rPr lang="en-US" smtClean="0"/>
              <a:t>A return code of </a:t>
            </a:r>
            <a:r>
              <a:rPr lang="en-US" b="1" smtClean="0"/>
              <a:t>0</a:t>
            </a:r>
            <a:r>
              <a:rPr lang="en-US" smtClean="0"/>
              <a:t> for the </a:t>
            </a:r>
            <a:r>
              <a:rPr lang="en-US" b="1" smtClean="0"/>
              <a:t>main</a:t>
            </a:r>
            <a:r>
              <a:rPr lang="en-US" smtClean="0"/>
              <a:t> function is generally interpreted as the program worked as expected without any errors during its execution. </a:t>
            </a:r>
          </a:p>
          <a:p>
            <a:r>
              <a:rPr lang="en-US" smtClean="0"/>
              <a:t>Any value other than </a:t>
            </a:r>
            <a:r>
              <a:rPr lang="en-US" b="1" smtClean="0"/>
              <a:t>0 </a:t>
            </a:r>
            <a:r>
              <a:rPr lang="en-US" smtClean="0"/>
              <a:t>represents an error in the program run (program still executes and performs as normal)</a:t>
            </a:r>
            <a:endParaRPr lang="en-US" dirty="0"/>
          </a:p>
        </p:txBody>
      </p:sp>
      <p:sp>
        <p:nvSpPr>
          <p:cNvPr id="5" name="Footer Placeholder 4"/>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440024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data types and their C++ counterparts</a:t>
            </a:r>
          </a:p>
        </p:txBody>
      </p:sp>
      <p:sp>
        <p:nvSpPr>
          <p:cNvPr id="3" name="Text Placeholder 2"/>
          <p:cNvSpPr>
            <a:spLocks noGrp="1"/>
          </p:cNvSpPr>
          <p:nvPr>
            <p:ph type="body" idx="1"/>
          </p:nvPr>
        </p:nvSpPr>
        <p:spPr/>
        <p:txBody>
          <a:bodyPr/>
          <a:lstStyle/>
          <a:p>
            <a:r>
              <a:rPr lang="en-US" dirty="0" smtClean="0"/>
              <a:t>Java</a:t>
            </a:r>
            <a:endParaRPr lang="en-US" dirty="0"/>
          </a:p>
        </p:txBody>
      </p:sp>
      <p:sp>
        <p:nvSpPr>
          <p:cNvPr id="4" name="Content Placeholder 3"/>
          <p:cNvSpPr>
            <a:spLocks noGrp="1"/>
          </p:cNvSpPr>
          <p:nvPr>
            <p:ph sz="half" idx="2"/>
          </p:nvPr>
        </p:nvSpPr>
        <p:spPr/>
        <p:txBody>
          <a:bodyPr/>
          <a:lstStyle/>
          <a:p>
            <a:pPr lvl="1"/>
            <a:r>
              <a:rPr lang="en-US" dirty="0"/>
              <a:t>byte (signed, 8 bits)</a:t>
            </a:r>
          </a:p>
          <a:p>
            <a:pPr lvl="1"/>
            <a:r>
              <a:rPr lang="en-US" dirty="0"/>
              <a:t>short (signed, 16 bits)</a:t>
            </a:r>
          </a:p>
          <a:p>
            <a:pPr lvl="1"/>
            <a:r>
              <a:rPr lang="en-US" dirty="0" err="1"/>
              <a:t>int</a:t>
            </a:r>
            <a:r>
              <a:rPr lang="en-US" dirty="0"/>
              <a:t> (signed, 32 bits)</a:t>
            </a:r>
          </a:p>
          <a:p>
            <a:pPr lvl="1"/>
            <a:r>
              <a:rPr lang="en-US" dirty="0"/>
              <a:t>long (signed, 64 bits)</a:t>
            </a:r>
          </a:p>
          <a:p>
            <a:pPr lvl="1"/>
            <a:r>
              <a:rPr lang="en-US" dirty="0" err="1"/>
              <a:t>boolean</a:t>
            </a:r>
            <a:r>
              <a:rPr lang="en-US" dirty="0"/>
              <a:t> (true/false)</a:t>
            </a:r>
          </a:p>
          <a:p>
            <a:pPr lvl="1"/>
            <a:r>
              <a:rPr lang="en-US" dirty="0"/>
              <a:t>char (16 bits, Unicode)</a:t>
            </a:r>
          </a:p>
          <a:p>
            <a:pPr lvl="1"/>
            <a:r>
              <a:rPr lang="en-US" dirty="0"/>
              <a:t>float (32 bits)</a:t>
            </a:r>
          </a:p>
          <a:p>
            <a:pPr lvl="1"/>
            <a:r>
              <a:rPr lang="en-US" dirty="0"/>
              <a:t>double (64 bits)</a:t>
            </a:r>
          </a:p>
          <a:p>
            <a:pPr lvl="1"/>
            <a:r>
              <a:rPr lang="en-US" dirty="0"/>
              <a:t>void</a:t>
            </a:r>
          </a:p>
          <a:p>
            <a:pPr lvl="1"/>
            <a:r>
              <a:rPr lang="en-US" dirty="0"/>
              <a:t>String</a:t>
            </a:r>
          </a:p>
          <a:p>
            <a:endParaRPr lang="en-US" dirty="0"/>
          </a:p>
        </p:txBody>
      </p:sp>
      <p:sp>
        <p:nvSpPr>
          <p:cNvPr id="5" name="Text Placeholder 4"/>
          <p:cNvSpPr>
            <a:spLocks noGrp="1"/>
          </p:cNvSpPr>
          <p:nvPr>
            <p:ph type="body" sz="quarter" idx="3"/>
          </p:nvPr>
        </p:nvSpPr>
        <p:spPr/>
        <p:txBody>
          <a:bodyPr/>
          <a:lstStyle/>
          <a:p>
            <a:r>
              <a:rPr lang="en-US" dirty="0" smtClean="0"/>
              <a:t>C++</a:t>
            </a:r>
            <a:endParaRPr lang="en-US" dirty="0"/>
          </a:p>
        </p:txBody>
      </p:sp>
      <p:sp>
        <p:nvSpPr>
          <p:cNvPr id="6" name="Content Placeholder 5"/>
          <p:cNvSpPr>
            <a:spLocks noGrp="1"/>
          </p:cNvSpPr>
          <p:nvPr>
            <p:ph sz="quarter" idx="4"/>
          </p:nvPr>
        </p:nvSpPr>
        <p:spPr/>
        <p:txBody>
          <a:bodyPr/>
          <a:lstStyle/>
          <a:p>
            <a:pPr lvl="1"/>
            <a:r>
              <a:rPr lang="en-US" dirty="0"/>
              <a:t>char (sort of)</a:t>
            </a:r>
          </a:p>
          <a:p>
            <a:pPr lvl="1"/>
            <a:r>
              <a:rPr lang="en-US" dirty="0" err="1"/>
              <a:t>int</a:t>
            </a:r>
            <a:r>
              <a:rPr lang="en-US" dirty="0"/>
              <a:t>, short</a:t>
            </a:r>
          </a:p>
          <a:p>
            <a:pPr lvl="1"/>
            <a:r>
              <a:rPr lang="en-US" dirty="0"/>
              <a:t>long, </a:t>
            </a:r>
            <a:r>
              <a:rPr lang="en-US" dirty="0" err="1"/>
              <a:t>int</a:t>
            </a:r>
            <a:endParaRPr lang="en-US" dirty="0"/>
          </a:p>
          <a:p>
            <a:pPr lvl="1"/>
            <a:r>
              <a:rPr lang="en-US" dirty="0"/>
              <a:t>long</a:t>
            </a:r>
          </a:p>
          <a:p>
            <a:pPr lvl="1"/>
            <a:r>
              <a:rPr lang="en-US" dirty="0" err="1"/>
              <a:t>bool</a:t>
            </a:r>
            <a:endParaRPr lang="en-US" dirty="0"/>
          </a:p>
          <a:p>
            <a:pPr lvl="1"/>
            <a:r>
              <a:rPr lang="en-US" dirty="0"/>
              <a:t>char (sort of - 8 bit ASCII)</a:t>
            </a:r>
          </a:p>
          <a:p>
            <a:pPr lvl="1"/>
            <a:r>
              <a:rPr lang="en-US" dirty="0"/>
              <a:t>float</a:t>
            </a:r>
          </a:p>
          <a:p>
            <a:pPr lvl="1"/>
            <a:r>
              <a:rPr lang="en-US" dirty="0"/>
              <a:t>double</a:t>
            </a:r>
          </a:p>
          <a:p>
            <a:pPr lvl="1"/>
            <a:r>
              <a:rPr lang="en-US" dirty="0"/>
              <a:t>void</a:t>
            </a:r>
          </a:p>
          <a:p>
            <a:pPr lvl="1"/>
            <a:r>
              <a:rPr lang="en-US" dirty="0"/>
              <a:t>string</a:t>
            </a:r>
          </a:p>
          <a:p>
            <a:endParaRPr lang="en-US" dirty="0"/>
          </a:p>
        </p:txBody>
      </p:sp>
      <p:sp>
        <p:nvSpPr>
          <p:cNvPr id="7" name="Footer Placeholder 6"/>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8566022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Notes on C++ data types</a:t>
            </a:r>
          </a:p>
        </p:txBody>
      </p:sp>
      <p:sp>
        <p:nvSpPr>
          <p:cNvPr id="12291" name="Rectangle 3"/>
          <p:cNvSpPr>
            <a:spLocks noGrp="1" noChangeArrowheads="1"/>
          </p:cNvSpPr>
          <p:nvPr>
            <p:ph type="body" idx="1"/>
          </p:nvPr>
        </p:nvSpPr>
        <p:spPr/>
        <p:txBody>
          <a:bodyPr>
            <a:normAutofit fontScale="92500"/>
          </a:bodyPr>
          <a:lstStyle/>
          <a:p>
            <a:r>
              <a:rPr lang="en-US" sz="2800" dirty="0"/>
              <a:t>Language specification doesn’t specify actual sizes, only relative sizes, as follows:</a:t>
            </a:r>
          </a:p>
          <a:p>
            <a:pPr lvl="1"/>
            <a:r>
              <a:rPr lang="en-US" sz="2400" dirty="0"/>
              <a:t>short &lt;= </a:t>
            </a:r>
            <a:r>
              <a:rPr lang="en-US" sz="2400" dirty="0" err="1"/>
              <a:t>int</a:t>
            </a:r>
            <a:r>
              <a:rPr lang="en-US" sz="2400" dirty="0"/>
              <a:t> &lt;= long</a:t>
            </a:r>
          </a:p>
          <a:p>
            <a:pPr lvl="1"/>
            <a:r>
              <a:rPr lang="en-US" sz="2400" dirty="0"/>
              <a:t>float &lt;=double</a:t>
            </a:r>
          </a:p>
          <a:p>
            <a:r>
              <a:rPr lang="en-US" sz="2800" dirty="0"/>
              <a:t>Typically, char is 8-bit; uses ASCII, not Unicode</a:t>
            </a:r>
          </a:p>
          <a:p>
            <a:r>
              <a:rPr lang="en-US" sz="2800" dirty="0"/>
              <a:t>Numbers can be designated “unsigned” </a:t>
            </a:r>
          </a:p>
          <a:p>
            <a:pPr lvl="1"/>
            <a:r>
              <a:rPr lang="en-US" sz="2400" dirty="0"/>
              <a:t>all positive</a:t>
            </a:r>
          </a:p>
          <a:p>
            <a:pPr lvl="1"/>
            <a:r>
              <a:rPr lang="en-US" sz="2400" dirty="0"/>
              <a:t>doubles magnitude of maximum value</a:t>
            </a:r>
          </a:p>
        </p:txBody>
      </p:sp>
    </p:spTree>
    <p:extLst>
      <p:ext uri="{BB962C8B-B14F-4D97-AF65-F5344CB8AC3E}">
        <p14:creationId xmlns:p14="http://schemas.microsoft.com/office/powerpoint/2010/main" val="3852965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Variables and Scope</a:t>
            </a:r>
            <a:endParaRPr lang="en-US" dirty="0"/>
          </a:p>
        </p:txBody>
      </p:sp>
      <p:sp>
        <p:nvSpPr>
          <p:cNvPr id="3" name="Content Placeholder 2"/>
          <p:cNvSpPr>
            <a:spLocks noGrp="1"/>
          </p:cNvSpPr>
          <p:nvPr>
            <p:ph idx="1"/>
          </p:nvPr>
        </p:nvSpPr>
        <p:spPr>
          <a:xfrm>
            <a:off x="685800" y="1524000"/>
            <a:ext cx="4953000" cy="3886200"/>
          </a:xfrm>
        </p:spPr>
        <p:txBody>
          <a:bodyPr>
            <a:normAutofit fontScale="85000" lnSpcReduction="20000"/>
          </a:bodyPr>
          <a:lstStyle/>
          <a:p>
            <a:r>
              <a:rPr lang="en-US" dirty="0" smtClean="0"/>
              <a:t>Anything that is defined by a Type in C++ is a variable</a:t>
            </a:r>
          </a:p>
          <a:p>
            <a:r>
              <a:rPr lang="en-US" dirty="0" smtClean="0"/>
              <a:t>There are two major forms of variables:</a:t>
            </a:r>
          </a:p>
          <a:p>
            <a:pPr lvl="1"/>
            <a:r>
              <a:rPr lang="en-US" dirty="0" smtClean="0"/>
              <a:t>Global: can </a:t>
            </a:r>
            <a:r>
              <a:rPr lang="en-US" dirty="0"/>
              <a:t>be referred from anywhere in the </a:t>
            </a:r>
            <a:r>
              <a:rPr lang="en-US" dirty="0" smtClean="0"/>
              <a:t>code, </a:t>
            </a:r>
            <a:r>
              <a:rPr lang="en-US" dirty="0"/>
              <a:t>even inside functions, whenever it is after its </a:t>
            </a:r>
            <a:r>
              <a:rPr lang="en-US" dirty="0" smtClean="0"/>
              <a:t>declaration (limited to the file that they are defined in, unless included in a different file)</a:t>
            </a:r>
          </a:p>
          <a:p>
            <a:pPr lvl="1"/>
            <a:r>
              <a:rPr lang="en-US" dirty="0" smtClean="0"/>
              <a:t>Local</a:t>
            </a:r>
            <a:r>
              <a:rPr lang="en-US" dirty="0"/>
              <a:t>: </a:t>
            </a:r>
            <a:r>
              <a:rPr lang="en-US" dirty="0" smtClean="0"/>
              <a:t>the </a:t>
            </a:r>
            <a:r>
              <a:rPr lang="en-US" dirty="0"/>
              <a:t>scope of local variables is limited to the block enclosed in braces ({}) where they are </a:t>
            </a:r>
            <a:r>
              <a:rPr lang="en-US" dirty="0" smtClean="0"/>
              <a:t>declared</a:t>
            </a:r>
          </a:p>
          <a:p>
            <a:pPr lvl="1"/>
            <a:r>
              <a:rPr lang="en-US" dirty="0" smtClean="0"/>
              <a:t>Class: a </a:t>
            </a:r>
            <a:r>
              <a:rPr lang="en-US" dirty="0"/>
              <a:t>name of a class element is local to the class, i.e., </a:t>
            </a:r>
            <a:r>
              <a:rPr lang="en-US" dirty="0" smtClean="0"/>
              <a:t>can only </a:t>
            </a:r>
            <a:r>
              <a:rPr lang="en-US" dirty="0"/>
              <a:t>be accessed inside the class or must be </a:t>
            </a:r>
            <a:r>
              <a:rPr lang="en-US" dirty="0" smtClean="0"/>
              <a:t>used together </a:t>
            </a:r>
            <a:r>
              <a:rPr lang="en-US" dirty="0"/>
              <a:t>with . -&gt; or ::</a:t>
            </a:r>
          </a:p>
        </p:txBody>
      </p:sp>
      <p:pic>
        <p:nvPicPr>
          <p:cNvPr id="6146" name="Picture 2" descr="http://www.cplusplus.com/doc/tutorial/variables/scope_of_variable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7588" y="2514600"/>
            <a:ext cx="3562350" cy="2572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077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variables</a:t>
            </a:r>
            <a:endParaRPr lang="en-US" dirty="0"/>
          </a:p>
        </p:txBody>
      </p:sp>
      <p:sp>
        <p:nvSpPr>
          <p:cNvPr id="5" name="Text Placeholder 4"/>
          <p:cNvSpPr>
            <a:spLocks noGrp="1"/>
          </p:cNvSpPr>
          <p:nvPr>
            <p:ph type="body" idx="1"/>
          </p:nvPr>
        </p:nvSpPr>
        <p:spPr/>
        <p:txBody>
          <a:bodyPr/>
          <a:lstStyle/>
          <a:p>
            <a:r>
              <a:rPr lang="en-US" dirty="0" smtClean="0"/>
              <a:t>Java</a:t>
            </a:r>
            <a:endParaRPr lang="en-US" dirty="0"/>
          </a:p>
        </p:txBody>
      </p:sp>
      <p:sp>
        <p:nvSpPr>
          <p:cNvPr id="7" name="Text Placeholder 6"/>
          <p:cNvSpPr>
            <a:spLocks noGrp="1"/>
          </p:cNvSpPr>
          <p:nvPr>
            <p:ph type="body" sz="quarter" idx="3"/>
          </p:nvPr>
        </p:nvSpPr>
        <p:spPr/>
        <p:txBody>
          <a:bodyPr/>
          <a:lstStyle/>
          <a:p>
            <a:r>
              <a:rPr lang="en-US" dirty="0" smtClean="0"/>
              <a:t>C++</a:t>
            </a:r>
            <a:endParaRPr lang="en-US" dirty="0"/>
          </a:p>
        </p:txBody>
      </p:sp>
      <p:pic>
        <p:nvPicPr>
          <p:cNvPr id="9225" name="Picture 9"/>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91011" y="2946454"/>
            <a:ext cx="3572566" cy="2408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7" name="Picture 11"/>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309912" y="2585719"/>
            <a:ext cx="2712000" cy="312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609600" y="5257800"/>
            <a:ext cx="2467342" cy="307777"/>
          </a:xfrm>
          <a:prstGeom prst="rect">
            <a:avLst/>
          </a:prstGeom>
          <a:noFill/>
        </p:spPr>
        <p:txBody>
          <a:bodyPr wrap="none" rtlCol="0">
            <a:spAutoFit/>
          </a:bodyPr>
          <a:lstStyle/>
          <a:p>
            <a:r>
              <a:rPr lang="en-US" sz="1400" dirty="0" smtClean="0">
                <a:solidFill>
                  <a:srgbClr val="FF0000"/>
                </a:solidFill>
              </a:rPr>
              <a:t>Error: </a:t>
            </a:r>
            <a:r>
              <a:rPr lang="en-US" sz="1400" dirty="0">
                <a:solidFill>
                  <a:srgbClr val="FF0000"/>
                </a:solidFill>
              </a:rPr>
              <a:t>Duplicate local variable </a:t>
            </a:r>
            <a:r>
              <a:rPr lang="en-US" sz="1400" dirty="0" err="1">
                <a:solidFill>
                  <a:srgbClr val="FF0000"/>
                </a:solidFill>
              </a:rPr>
              <a:t>i</a:t>
            </a:r>
            <a:endParaRPr lang="en-US" sz="1400" dirty="0">
              <a:solidFill>
                <a:srgbClr val="FF0000"/>
              </a:solidFill>
            </a:endParaRPr>
          </a:p>
        </p:txBody>
      </p:sp>
      <p:pic>
        <p:nvPicPr>
          <p:cNvPr id="9228"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638800"/>
            <a:ext cx="2743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3810000" y="6172200"/>
            <a:ext cx="5277086" cy="523220"/>
          </a:xfrm>
          <a:prstGeom prst="rect">
            <a:avLst/>
          </a:prstGeom>
          <a:noFill/>
        </p:spPr>
        <p:txBody>
          <a:bodyPr wrap="none" rtlCol="0">
            <a:spAutoFit/>
          </a:bodyPr>
          <a:lstStyle/>
          <a:p>
            <a:pPr marL="285750" indent="-285750">
              <a:buFont typeface="Arial" pitchFamily="34" charset="0"/>
              <a:buChar char="•"/>
            </a:pPr>
            <a:r>
              <a:rPr lang="en-US" sz="1400" dirty="0" smtClean="0">
                <a:solidFill>
                  <a:srgbClr val="FF0000"/>
                </a:solidFill>
              </a:rPr>
              <a:t>In C++ variables can override they outer scope</a:t>
            </a:r>
          </a:p>
          <a:p>
            <a:pPr marL="285750" indent="-285750">
              <a:buFont typeface="Arial" pitchFamily="34" charset="0"/>
              <a:buChar char="•"/>
            </a:pPr>
            <a:r>
              <a:rPr lang="en-US" sz="1400" dirty="0" smtClean="0">
                <a:solidFill>
                  <a:srgbClr val="FF0000"/>
                </a:solidFill>
              </a:rPr>
              <a:t>A variable CANNOT be defined more than once in the same scope</a:t>
            </a:r>
            <a:endParaRPr lang="en-US" sz="1400" dirty="0">
              <a:solidFill>
                <a:srgbClr val="FF0000"/>
              </a:solidFill>
            </a:endParaRPr>
          </a:p>
        </p:txBody>
      </p:sp>
    </p:spTree>
    <p:extLst>
      <p:ext uri="{BB962C8B-B14F-4D97-AF65-F5344CB8AC3E}">
        <p14:creationId xmlns:p14="http://schemas.microsoft.com/office/powerpoint/2010/main" val="110428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Verdana" pitchFamily="34" charset="0"/>
                <a:cs typeface="Verdana" pitchFamily="34" charset="0"/>
              </a:rPr>
              <a:t>The “extern” keyword</a:t>
            </a:r>
          </a:p>
        </p:txBody>
      </p:sp>
      <p:sp>
        <p:nvSpPr>
          <p:cNvPr id="5" name="Content Placeholder 4"/>
          <p:cNvSpPr>
            <a:spLocks noGrp="1"/>
          </p:cNvSpPr>
          <p:nvPr>
            <p:ph idx="1"/>
          </p:nvPr>
        </p:nvSpPr>
        <p:spPr/>
        <p:txBody>
          <a:bodyPr/>
          <a:lstStyle/>
          <a:p>
            <a:r>
              <a:rPr lang="en-US" dirty="0" smtClean="0"/>
              <a:t>What is the output of this program?</a:t>
            </a:r>
            <a:endParaRPr lang="en-US" dirty="0"/>
          </a:p>
        </p:txBody>
      </p:sp>
      <p:sp>
        <p:nvSpPr>
          <p:cNvPr id="1434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MS PGothic" pitchFamily="34" charset="-128"/>
              </a:defRPr>
            </a:lvl1pPr>
            <a:lvl2pPr marL="742950" indent="-285750" eaLnBrk="0" hangingPunct="0">
              <a:defRPr sz="2400">
                <a:solidFill>
                  <a:schemeClr val="tx1"/>
                </a:solidFill>
                <a:latin typeface="Times" pitchFamily="-112" charset="0"/>
                <a:ea typeface="MS PGothic" pitchFamily="34" charset="-128"/>
              </a:defRPr>
            </a:lvl2pPr>
            <a:lvl3pPr marL="1143000" indent="-228600" eaLnBrk="0" hangingPunct="0">
              <a:defRPr sz="2400">
                <a:solidFill>
                  <a:schemeClr val="tx1"/>
                </a:solidFill>
                <a:latin typeface="Times" pitchFamily="-112" charset="0"/>
                <a:ea typeface="MS PGothic" pitchFamily="34" charset="-128"/>
              </a:defRPr>
            </a:lvl3pPr>
            <a:lvl4pPr marL="1600200" indent="-228600" eaLnBrk="0" hangingPunct="0">
              <a:defRPr sz="2400">
                <a:solidFill>
                  <a:schemeClr val="tx1"/>
                </a:solidFill>
                <a:latin typeface="Times" pitchFamily="-112" charset="0"/>
                <a:ea typeface="MS PGothic" pitchFamily="34" charset="-128"/>
              </a:defRPr>
            </a:lvl4pPr>
            <a:lvl5pPr marL="2057400" indent="-228600" eaLnBrk="0" hangingPunct="0">
              <a:defRPr sz="2400">
                <a:solidFill>
                  <a:schemeClr val="tx1"/>
                </a:solidFill>
                <a:latin typeface="Times" pitchFamily="-112"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MS PGothic" pitchFamily="34" charset="-128"/>
              </a:defRPr>
            </a:lvl9pPr>
          </a:lstStyle>
          <a:p>
            <a:r>
              <a:rPr lang="en-US" sz="1200" smtClean="0">
                <a:solidFill>
                  <a:srgbClr val="990000"/>
                </a:solidFill>
                <a:latin typeface="Verdana" pitchFamily="34" charset="0"/>
              </a:rPr>
              <a:t>CSI 2372: Advanced Programming Concepts with C++</a:t>
            </a:r>
          </a:p>
        </p:txBody>
      </p:sp>
      <p:sp>
        <p:nvSpPr>
          <p:cNvPr id="7" name="TextBox 6"/>
          <p:cNvSpPr txBox="1"/>
          <p:nvPr/>
        </p:nvSpPr>
        <p:spPr>
          <a:xfrm>
            <a:off x="6858000" y="2435423"/>
            <a:ext cx="1361335" cy="307777"/>
          </a:xfrm>
          <a:prstGeom prst="rect">
            <a:avLst/>
          </a:prstGeom>
          <a:noFill/>
        </p:spPr>
        <p:txBody>
          <a:bodyPr wrap="none" rtlCol="0">
            <a:spAutoFit/>
          </a:bodyPr>
          <a:lstStyle/>
          <a:p>
            <a:r>
              <a:rPr lang="en-US" sz="1400" dirty="0" err="1" smtClean="0"/>
              <a:t>CONSTANTS.h</a:t>
            </a:r>
            <a:endParaRPr lang="en-US" sz="1400" dirty="0"/>
          </a:p>
        </p:txBody>
      </p:sp>
      <p:sp>
        <p:nvSpPr>
          <p:cNvPr id="16" name="TextBox 15"/>
          <p:cNvSpPr txBox="1"/>
          <p:nvPr/>
        </p:nvSpPr>
        <p:spPr>
          <a:xfrm>
            <a:off x="914400" y="2209800"/>
            <a:ext cx="1084208" cy="307777"/>
          </a:xfrm>
          <a:prstGeom prst="rect">
            <a:avLst/>
          </a:prstGeom>
          <a:noFill/>
        </p:spPr>
        <p:txBody>
          <a:bodyPr wrap="none" rtlCol="0">
            <a:spAutoFit/>
          </a:bodyPr>
          <a:lstStyle/>
          <a:p>
            <a:r>
              <a:rPr lang="en-US" sz="1400" dirty="0" smtClean="0"/>
              <a:t>TestProj.cpp</a:t>
            </a:r>
            <a:endParaRPr lang="en-US" sz="14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650" y="2514600"/>
            <a:ext cx="2724150" cy="2714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2743200"/>
            <a:ext cx="1600200" cy="1038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810000" y="4419600"/>
            <a:ext cx="5309467" cy="461665"/>
          </a:xfrm>
          <a:prstGeom prst="rect">
            <a:avLst/>
          </a:prstGeom>
          <a:noFill/>
        </p:spPr>
        <p:txBody>
          <a:bodyPr wrap="none" rtlCol="0">
            <a:spAutoFit/>
          </a:bodyPr>
          <a:lstStyle/>
          <a:p>
            <a:r>
              <a:rPr lang="en-US" dirty="0">
                <a:solidFill>
                  <a:srgbClr val="FF0000"/>
                </a:solidFill>
              </a:rPr>
              <a:t>error C2086: '</a:t>
            </a:r>
            <a:r>
              <a:rPr lang="en-US" dirty="0" err="1">
                <a:solidFill>
                  <a:srgbClr val="FF0000"/>
                </a:solidFill>
              </a:rPr>
              <a:t>int</a:t>
            </a:r>
            <a:r>
              <a:rPr lang="en-US" dirty="0">
                <a:solidFill>
                  <a:srgbClr val="FF0000"/>
                </a:solidFill>
              </a:rPr>
              <a:t> GLB_INT' : redefinition</a:t>
            </a:r>
          </a:p>
        </p:txBody>
      </p:sp>
    </p:spTree>
    <p:extLst>
      <p:ext uri="{BB962C8B-B14F-4D97-AF65-F5344CB8AC3E}">
        <p14:creationId xmlns:p14="http://schemas.microsoft.com/office/powerpoint/2010/main" val="86355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Verdana" pitchFamily="34" charset="0"/>
                <a:cs typeface="Verdana" pitchFamily="34" charset="0"/>
              </a:rPr>
              <a:t>The “extern” keyword</a:t>
            </a:r>
          </a:p>
        </p:txBody>
      </p:sp>
      <p:sp>
        <p:nvSpPr>
          <p:cNvPr id="5" name="Content Placeholder 4"/>
          <p:cNvSpPr>
            <a:spLocks noGrp="1"/>
          </p:cNvSpPr>
          <p:nvPr>
            <p:ph idx="1"/>
          </p:nvPr>
        </p:nvSpPr>
        <p:spPr/>
        <p:txBody>
          <a:bodyPr/>
          <a:lstStyle/>
          <a:p>
            <a:r>
              <a:rPr lang="en-US" dirty="0"/>
              <a:t>if you declare an </a:t>
            </a:r>
            <a:r>
              <a:rPr lang="en-US" b="1" dirty="0"/>
              <a:t>extern</a:t>
            </a:r>
            <a:r>
              <a:rPr lang="en-US" dirty="0"/>
              <a:t> variable in a source file and that variable already exists in the header file, the variable you are now using in the source file is actually the one you declared in the header file</a:t>
            </a:r>
          </a:p>
        </p:txBody>
      </p:sp>
      <p:sp>
        <p:nvSpPr>
          <p:cNvPr id="1434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MS PGothic" pitchFamily="34" charset="-128"/>
              </a:defRPr>
            </a:lvl1pPr>
            <a:lvl2pPr marL="742950" indent="-285750" eaLnBrk="0" hangingPunct="0">
              <a:defRPr sz="2400">
                <a:solidFill>
                  <a:schemeClr val="tx1"/>
                </a:solidFill>
                <a:latin typeface="Times" pitchFamily="-112" charset="0"/>
                <a:ea typeface="MS PGothic" pitchFamily="34" charset="-128"/>
              </a:defRPr>
            </a:lvl2pPr>
            <a:lvl3pPr marL="1143000" indent="-228600" eaLnBrk="0" hangingPunct="0">
              <a:defRPr sz="2400">
                <a:solidFill>
                  <a:schemeClr val="tx1"/>
                </a:solidFill>
                <a:latin typeface="Times" pitchFamily="-112" charset="0"/>
                <a:ea typeface="MS PGothic" pitchFamily="34" charset="-128"/>
              </a:defRPr>
            </a:lvl3pPr>
            <a:lvl4pPr marL="1600200" indent="-228600" eaLnBrk="0" hangingPunct="0">
              <a:defRPr sz="2400">
                <a:solidFill>
                  <a:schemeClr val="tx1"/>
                </a:solidFill>
                <a:latin typeface="Times" pitchFamily="-112" charset="0"/>
                <a:ea typeface="MS PGothic" pitchFamily="34" charset="-128"/>
              </a:defRPr>
            </a:lvl4pPr>
            <a:lvl5pPr marL="2057400" indent="-228600" eaLnBrk="0" hangingPunct="0">
              <a:defRPr sz="2400">
                <a:solidFill>
                  <a:schemeClr val="tx1"/>
                </a:solidFill>
                <a:latin typeface="Times" pitchFamily="-112"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MS PGothic" pitchFamily="34" charset="-128"/>
              </a:defRPr>
            </a:lvl9pPr>
          </a:lstStyle>
          <a:p>
            <a:r>
              <a:rPr lang="en-US" sz="1200" smtClean="0">
                <a:solidFill>
                  <a:srgbClr val="990000"/>
                </a:solidFill>
                <a:latin typeface="Verdana" pitchFamily="34" charset="0"/>
              </a:rPr>
              <a:t>CSI 2372: Advanced Programming Concepts with C++</a:t>
            </a:r>
          </a:p>
        </p:txBody>
      </p:sp>
      <p:sp>
        <p:nvSpPr>
          <p:cNvPr id="7" name="TextBox 6"/>
          <p:cNvSpPr txBox="1"/>
          <p:nvPr/>
        </p:nvSpPr>
        <p:spPr>
          <a:xfrm>
            <a:off x="6858000" y="3045023"/>
            <a:ext cx="1361335" cy="307777"/>
          </a:xfrm>
          <a:prstGeom prst="rect">
            <a:avLst/>
          </a:prstGeom>
          <a:noFill/>
        </p:spPr>
        <p:txBody>
          <a:bodyPr wrap="none" rtlCol="0">
            <a:spAutoFit/>
          </a:bodyPr>
          <a:lstStyle/>
          <a:p>
            <a:r>
              <a:rPr lang="en-US" sz="1400" dirty="0" err="1" smtClean="0"/>
              <a:t>CONSTANTS.h</a:t>
            </a:r>
            <a:endParaRPr lang="en-US" sz="1400" dirty="0"/>
          </a:p>
        </p:txBody>
      </p:sp>
      <p:sp>
        <p:nvSpPr>
          <p:cNvPr id="16" name="TextBox 15"/>
          <p:cNvSpPr txBox="1"/>
          <p:nvPr/>
        </p:nvSpPr>
        <p:spPr>
          <a:xfrm>
            <a:off x="914400" y="2819400"/>
            <a:ext cx="1084208" cy="307777"/>
          </a:xfrm>
          <a:prstGeom prst="rect">
            <a:avLst/>
          </a:prstGeom>
          <a:noFill/>
        </p:spPr>
        <p:txBody>
          <a:bodyPr wrap="none" rtlCol="0">
            <a:spAutoFit/>
          </a:bodyPr>
          <a:lstStyle/>
          <a:p>
            <a:r>
              <a:rPr lang="en-US" sz="1400" dirty="0" smtClean="0"/>
              <a:t>TestProj.cpp</a:t>
            </a:r>
            <a:endParaRPr lang="en-US" sz="1400"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352800"/>
            <a:ext cx="1600200" cy="1038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200400"/>
            <a:ext cx="2981325"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Left Arrow 11"/>
          <p:cNvSpPr/>
          <p:nvPr/>
        </p:nvSpPr>
        <p:spPr bwMode="auto">
          <a:xfrm>
            <a:off x="2514600" y="4724400"/>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pic>
        <p:nvPicPr>
          <p:cNvPr id="1126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95975" y="4762500"/>
            <a:ext cx="27908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05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is NOT strongly typed</a:t>
            </a:r>
            <a:endParaRPr lang="en-US" dirty="0"/>
          </a:p>
        </p:txBody>
      </p:sp>
      <p:sp>
        <p:nvSpPr>
          <p:cNvPr id="3" name="Content Placeholder 2"/>
          <p:cNvSpPr>
            <a:spLocks noGrp="1"/>
          </p:cNvSpPr>
          <p:nvPr>
            <p:ph idx="1"/>
          </p:nvPr>
        </p:nvSpPr>
        <p:spPr/>
        <p:txBody>
          <a:bodyPr/>
          <a:lstStyle/>
          <a:p>
            <a:r>
              <a:rPr lang="en-US" dirty="0" smtClean="0"/>
              <a:t>Can </a:t>
            </a:r>
            <a:r>
              <a:rPr lang="en-US" dirty="0"/>
              <a:t>do assignment </a:t>
            </a:r>
            <a:r>
              <a:rPr lang="en-US" dirty="0" smtClean="0"/>
              <a:t>without </a:t>
            </a:r>
            <a:r>
              <a:rPr lang="en-US" dirty="0"/>
              <a:t>cast (but not without consequence</a:t>
            </a:r>
            <a:r>
              <a:rPr lang="en-US" dirty="0" smtClean="0"/>
              <a:t>)</a:t>
            </a:r>
            <a:endParaRPr lang="en-US" dirty="0"/>
          </a:p>
          <a:p>
            <a:pPr lvl="1"/>
            <a:r>
              <a:rPr lang="en-US" dirty="0"/>
              <a:t>Example:</a:t>
            </a:r>
          </a:p>
          <a:p>
            <a:pPr lvl="2">
              <a:buFontTx/>
              <a:buNone/>
            </a:pPr>
            <a:r>
              <a:rPr lang="en-US" dirty="0"/>
              <a:t>double d = 3.9999;</a:t>
            </a:r>
          </a:p>
          <a:p>
            <a:pPr lvl="2">
              <a:buFontTx/>
              <a:buNone/>
            </a:pPr>
            <a:r>
              <a:rPr lang="en-US" dirty="0" err="1"/>
              <a:t>int</a:t>
            </a:r>
            <a:r>
              <a:rPr lang="en-US" dirty="0"/>
              <a:t> x = d</a:t>
            </a:r>
            <a:r>
              <a:rPr lang="en-US" dirty="0" smtClean="0"/>
              <a:t>; 	//demotion</a:t>
            </a:r>
            <a:endParaRPr lang="en-US" dirty="0"/>
          </a:p>
          <a:p>
            <a:pPr lvl="2">
              <a:buFontTx/>
              <a:buNone/>
            </a:pPr>
            <a:r>
              <a:rPr lang="en-US" dirty="0"/>
              <a:t>// x is assigned 3 – value is truncated, not </a:t>
            </a:r>
            <a:r>
              <a:rPr lang="en-US" dirty="0" smtClean="0"/>
              <a:t>rounded, so you lose data</a:t>
            </a:r>
          </a:p>
          <a:p>
            <a:pPr lvl="2">
              <a:buFontTx/>
              <a:buNone/>
            </a:pPr>
            <a:r>
              <a:rPr lang="en-US" dirty="0" smtClean="0"/>
              <a:t>//Java creates a compile time error for demotion</a:t>
            </a:r>
            <a:endParaRPr lang="en-US" dirty="0"/>
          </a:p>
          <a:p>
            <a:pPr lvl="1"/>
            <a:r>
              <a:rPr lang="en-US" dirty="0"/>
              <a:t>demotion is when you try to store data from a larger (capable of fitting more data) data type into a smaller data type</a:t>
            </a:r>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10924149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Constants in C++</a:t>
            </a:r>
            <a:endParaRPr lang="en-US" dirty="0"/>
          </a:p>
        </p:txBody>
      </p:sp>
      <p:sp>
        <p:nvSpPr>
          <p:cNvPr id="3" name="Content Placeholder 2"/>
          <p:cNvSpPr>
            <a:spLocks noGrp="1"/>
          </p:cNvSpPr>
          <p:nvPr>
            <p:ph idx="1"/>
          </p:nvPr>
        </p:nvSpPr>
        <p:spPr/>
        <p:txBody>
          <a:bodyPr/>
          <a:lstStyle/>
          <a:p>
            <a:r>
              <a:rPr lang="en-US" dirty="0" smtClean="0"/>
              <a:t>Literals </a:t>
            </a:r>
            <a:r>
              <a:rPr lang="en-US" dirty="0"/>
              <a:t>and Numbers: are the most obvious kind of </a:t>
            </a:r>
            <a:r>
              <a:rPr lang="en-US" dirty="0" smtClean="0"/>
              <a:t>constants (e.g. 5, 75.43, “Hello”, …)</a:t>
            </a:r>
          </a:p>
          <a:p>
            <a:pPr lvl="1"/>
            <a:r>
              <a:rPr lang="en-US" dirty="0"/>
              <a:t>Literal constants, like variables, are considered to have a specific data type. By default, integer literals are of type </a:t>
            </a:r>
            <a:r>
              <a:rPr lang="en-US" b="1" dirty="0"/>
              <a:t>int</a:t>
            </a:r>
            <a:r>
              <a:rPr lang="en-US" dirty="0"/>
              <a:t>. However, we can force them to either be unsigned by appending the </a:t>
            </a:r>
            <a:r>
              <a:rPr lang="en-US" b="1" dirty="0"/>
              <a:t>u</a:t>
            </a:r>
            <a:r>
              <a:rPr lang="en-US" dirty="0"/>
              <a:t> character to it, or long by appending </a:t>
            </a:r>
            <a:r>
              <a:rPr lang="en-US" b="1" dirty="0"/>
              <a:t>l</a:t>
            </a:r>
            <a:r>
              <a:rPr lang="en-US" dirty="0" smtClean="0"/>
              <a:t>:</a:t>
            </a:r>
          </a:p>
          <a:p>
            <a:pPr marL="457200" lvl="1" indent="0">
              <a:buNone/>
            </a:pPr>
            <a:r>
              <a:rPr lang="en-US" dirty="0"/>
              <a:t>75         // </a:t>
            </a:r>
            <a:r>
              <a:rPr lang="en-US" dirty="0" err="1"/>
              <a:t>int</a:t>
            </a:r>
            <a:endParaRPr lang="en-US" dirty="0"/>
          </a:p>
          <a:p>
            <a:pPr marL="457200" lvl="1" indent="0">
              <a:buNone/>
            </a:pPr>
            <a:r>
              <a:rPr lang="en-US" dirty="0"/>
              <a:t>75u        // unsigned </a:t>
            </a:r>
            <a:r>
              <a:rPr lang="en-US" dirty="0" err="1"/>
              <a:t>int</a:t>
            </a:r>
            <a:endParaRPr lang="en-US" dirty="0"/>
          </a:p>
          <a:p>
            <a:pPr marL="457200" lvl="1" indent="0">
              <a:buNone/>
            </a:pPr>
            <a:r>
              <a:rPr lang="en-US" dirty="0"/>
              <a:t>75l        // long</a:t>
            </a:r>
          </a:p>
          <a:p>
            <a:pPr marL="457200" lvl="1" indent="0">
              <a:buNone/>
            </a:pPr>
            <a:r>
              <a:rPr lang="en-US" dirty="0"/>
              <a:t>75ul       // unsigned long </a:t>
            </a:r>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630140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Constants in C</a:t>
            </a:r>
            <a:r>
              <a:rPr lang="en-US" dirty="0" smtClean="0"/>
              <a:t>++</a:t>
            </a:r>
            <a:endParaRPr lang="en-US" dirty="0"/>
          </a:p>
        </p:txBody>
      </p:sp>
      <p:sp>
        <p:nvSpPr>
          <p:cNvPr id="3" name="Content Placeholder 2"/>
          <p:cNvSpPr>
            <a:spLocks noGrp="1"/>
          </p:cNvSpPr>
          <p:nvPr>
            <p:ph idx="1"/>
          </p:nvPr>
        </p:nvSpPr>
        <p:spPr/>
        <p:txBody>
          <a:bodyPr/>
          <a:lstStyle/>
          <a:p>
            <a:r>
              <a:rPr lang="en-US" dirty="0"/>
              <a:t>The default type for floating point literals is </a:t>
            </a:r>
            <a:r>
              <a:rPr lang="en-US" b="1" dirty="0"/>
              <a:t>double</a:t>
            </a:r>
            <a:r>
              <a:rPr lang="en-US" dirty="0"/>
              <a:t>. If you explicitly want to express a </a:t>
            </a:r>
            <a:r>
              <a:rPr lang="en-US" b="1" dirty="0"/>
              <a:t>float</a:t>
            </a:r>
            <a:r>
              <a:rPr lang="en-US" dirty="0"/>
              <a:t> or a </a:t>
            </a:r>
            <a:r>
              <a:rPr lang="en-US" b="1" dirty="0"/>
              <a:t>long double</a:t>
            </a:r>
            <a:r>
              <a:rPr lang="en-US" dirty="0"/>
              <a:t> numerical literal, you can use the f or l suffixes respectively:</a:t>
            </a:r>
            <a:br>
              <a:rPr lang="en-US" dirty="0"/>
            </a:br>
            <a:r>
              <a:rPr lang="en-US" dirty="0" smtClean="0"/>
              <a:t>	3.14159L   </a:t>
            </a:r>
            <a:r>
              <a:rPr lang="en-US" dirty="0"/>
              <a:t>// long double</a:t>
            </a:r>
          </a:p>
          <a:p>
            <a:pPr marL="0" indent="0">
              <a:buNone/>
            </a:pPr>
            <a:r>
              <a:rPr lang="en-US" dirty="0" smtClean="0"/>
              <a:t>	6.02e23f   </a:t>
            </a:r>
            <a:r>
              <a:rPr lang="en-US" dirty="0"/>
              <a:t>// </a:t>
            </a:r>
            <a:r>
              <a:rPr lang="en-US" dirty="0" smtClean="0"/>
              <a:t>float</a:t>
            </a:r>
          </a:p>
          <a:p>
            <a:r>
              <a:rPr lang="en-US" dirty="0"/>
              <a:t>Character and string </a:t>
            </a:r>
            <a:r>
              <a:rPr lang="en-US" dirty="0" smtClean="0"/>
              <a:t>literals: </a:t>
            </a:r>
            <a:r>
              <a:rPr lang="en-US" dirty="0"/>
              <a:t>There also exist non-numerical constants, like:  </a:t>
            </a:r>
          </a:p>
          <a:p>
            <a:pPr marL="800100" lvl="2" indent="0">
              <a:buNone/>
            </a:pPr>
            <a:r>
              <a:rPr lang="en-US" dirty="0" smtClean="0"/>
              <a:t>'z‘		//character (char)</a:t>
            </a:r>
            <a:endParaRPr lang="en-US" dirty="0"/>
          </a:p>
          <a:p>
            <a:pPr marL="800100" lvl="2" indent="0">
              <a:buNone/>
            </a:pPr>
            <a:r>
              <a:rPr lang="en-US" dirty="0"/>
              <a:t>"Hello </a:t>
            </a:r>
            <a:r>
              <a:rPr lang="en-US" dirty="0" smtClean="0"/>
              <a:t>world”   //String</a:t>
            </a:r>
            <a:endParaRPr lang="en-US" dirty="0"/>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4221012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Verdana" pitchFamily="34" charset="0"/>
                <a:cs typeface="Verdana" pitchFamily="34" charset="0"/>
              </a:rPr>
              <a:t>C++: First Project!</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dirty="0" smtClean="0"/>
              <a:t>CSI 2372: Advanced Programming Concepts with C++</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329" y="1751134"/>
            <a:ext cx="7616671" cy="3354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30850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Constants in C++</a:t>
            </a:r>
          </a:p>
        </p:txBody>
      </p:sp>
      <p:sp>
        <p:nvSpPr>
          <p:cNvPr id="3" name="Content Placeholder 2"/>
          <p:cNvSpPr>
            <a:spLocks noGrp="1"/>
          </p:cNvSpPr>
          <p:nvPr>
            <p:ph idx="1"/>
          </p:nvPr>
        </p:nvSpPr>
        <p:spPr/>
        <p:txBody>
          <a:bodyPr/>
          <a:lstStyle/>
          <a:p>
            <a:r>
              <a:rPr lang="en-US" dirty="0"/>
              <a:t>Character and string literals have certain peculiarities, like the escape </a:t>
            </a:r>
            <a:r>
              <a:rPr lang="en-US" dirty="0" smtClean="0"/>
              <a:t>codes (/). The following table represents the built in escaped strings:</a:t>
            </a:r>
          </a:p>
          <a:p>
            <a:endParaRPr lang="en-US" dirty="0" smtClean="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590800"/>
            <a:ext cx="2311279"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48200" y="3200400"/>
            <a:ext cx="2864887" cy="1938992"/>
          </a:xfrm>
          <a:prstGeom prst="rect">
            <a:avLst/>
          </a:prstGeom>
          <a:noFill/>
        </p:spPr>
        <p:txBody>
          <a:bodyPr wrap="none" rtlCol="0">
            <a:spAutoFit/>
          </a:bodyPr>
          <a:lstStyle/>
          <a:p>
            <a:r>
              <a:rPr lang="en-US" dirty="0" smtClean="0"/>
              <a:t>Examples:</a:t>
            </a:r>
          </a:p>
          <a:p>
            <a:r>
              <a:rPr lang="en-US" dirty="0" smtClean="0"/>
              <a:t>‘\n’	//equal to </a:t>
            </a:r>
            <a:r>
              <a:rPr lang="en-US" dirty="0" err="1" smtClean="0"/>
              <a:t>endl</a:t>
            </a:r>
            <a:endParaRPr lang="en-US" dirty="0"/>
          </a:p>
          <a:p>
            <a:r>
              <a:rPr lang="en-US" dirty="0" smtClean="0"/>
              <a:t>‘\t’</a:t>
            </a:r>
            <a:endParaRPr lang="en-US" dirty="0"/>
          </a:p>
          <a:p>
            <a:r>
              <a:rPr lang="en-US" dirty="0"/>
              <a:t>"Left \t Right"</a:t>
            </a:r>
          </a:p>
          <a:p>
            <a:r>
              <a:rPr lang="en-US" dirty="0"/>
              <a:t>"one\</a:t>
            </a:r>
            <a:r>
              <a:rPr lang="en-US" dirty="0" err="1"/>
              <a:t>ntwo</a:t>
            </a:r>
            <a:r>
              <a:rPr lang="en-US" dirty="0"/>
              <a:t>\</a:t>
            </a:r>
            <a:r>
              <a:rPr lang="en-US" dirty="0" err="1"/>
              <a:t>nthree</a:t>
            </a:r>
            <a:r>
              <a:rPr lang="en-US" dirty="0"/>
              <a:t>"</a:t>
            </a:r>
          </a:p>
        </p:txBody>
      </p:sp>
    </p:spTree>
    <p:extLst>
      <p:ext uri="{BB962C8B-B14F-4D97-AF65-F5344CB8AC3E}">
        <p14:creationId xmlns:p14="http://schemas.microsoft.com/office/powerpoint/2010/main" val="8497426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Defined constants (#define)</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You can define your own names for constants </a:t>
            </a:r>
            <a:r>
              <a:rPr lang="en-US" dirty="0" smtClean="0"/>
              <a:t>using </a:t>
            </a:r>
            <a:r>
              <a:rPr lang="en-US" b="1" dirty="0" smtClean="0"/>
              <a:t>#define</a:t>
            </a:r>
            <a:r>
              <a:rPr lang="en-US" dirty="0" smtClean="0"/>
              <a:t> directive</a:t>
            </a:r>
          </a:p>
          <a:p>
            <a:r>
              <a:rPr lang="en-US" dirty="0" smtClean="0"/>
              <a:t>The format for define is:</a:t>
            </a:r>
          </a:p>
          <a:p>
            <a:pPr lvl="1"/>
            <a:r>
              <a:rPr lang="en-US" dirty="0"/>
              <a:t>#define identifier </a:t>
            </a:r>
            <a:r>
              <a:rPr lang="en-US" dirty="0" smtClean="0"/>
              <a:t>value</a:t>
            </a:r>
          </a:p>
          <a:p>
            <a:pPr lvl="1"/>
            <a:r>
              <a:rPr lang="en-US" dirty="0" smtClean="0"/>
              <a:t>e.g. </a:t>
            </a:r>
          </a:p>
          <a:p>
            <a:pPr lvl="2"/>
            <a:r>
              <a:rPr lang="it-IT" i="1" dirty="0"/>
              <a:t>#define PI 3.14159</a:t>
            </a:r>
            <a:r>
              <a:rPr lang="it-IT" dirty="0"/>
              <a:t> </a:t>
            </a:r>
            <a:endParaRPr lang="it-IT" dirty="0" smtClean="0"/>
          </a:p>
          <a:p>
            <a:pPr lvl="2"/>
            <a:r>
              <a:rPr lang="it-IT" i="1" dirty="0" smtClean="0"/>
              <a:t>#</a:t>
            </a:r>
            <a:r>
              <a:rPr lang="it-IT" i="1" dirty="0"/>
              <a:t>define NEWLINE '\n' </a:t>
            </a:r>
            <a:endParaRPr lang="it-IT" i="1" dirty="0" smtClean="0"/>
          </a:p>
          <a:p>
            <a:r>
              <a:rPr lang="en-US" dirty="0" smtClean="0"/>
              <a:t>How is </a:t>
            </a:r>
            <a:r>
              <a:rPr lang="en-US" b="1" dirty="0" smtClean="0"/>
              <a:t>#define</a:t>
            </a:r>
            <a:r>
              <a:rPr lang="en-US" dirty="0" smtClean="0"/>
              <a:t> different from </a:t>
            </a:r>
            <a:r>
              <a:rPr lang="en-US" b="1" dirty="0" err="1" smtClean="0"/>
              <a:t>const</a:t>
            </a:r>
            <a:r>
              <a:rPr lang="en-US" b="1" dirty="0" smtClean="0"/>
              <a:t>?</a:t>
            </a:r>
          </a:p>
          <a:p>
            <a:pPr lvl="1"/>
            <a:r>
              <a:rPr lang="en-US" b="1" dirty="0" smtClean="0"/>
              <a:t>#define </a:t>
            </a:r>
            <a:r>
              <a:rPr lang="en-US" dirty="0" smtClean="0"/>
              <a:t>does not consume memory. It is a directive that is processes by preprocessor and literally replaces every occurrences of the variable with its definition</a:t>
            </a:r>
            <a:endParaRPr lang="en-US" b="1"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0775780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directive</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57350"/>
            <a:ext cx="311467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9250" y="1638300"/>
            <a:ext cx="295275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0" y="1230868"/>
            <a:ext cx="2364750" cy="369332"/>
          </a:xfrm>
          <a:prstGeom prst="rect">
            <a:avLst/>
          </a:prstGeom>
          <a:noFill/>
        </p:spPr>
        <p:txBody>
          <a:bodyPr wrap="none" rtlCol="0">
            <a:spAutoFit/>
          </a:bodyPr>
          <a:lstStyle/>
          <a:p>
            <a:r>
              <a:rPr lang="en-US" sz="1800" dirty="0" smtClean="0"/>
              <a:t>What preprocessor sees</a:t>
            </a:r>
            <a:endParaRPr lang="en-US" sz="1800" dirty="0"/>
          </a:p>
        </p:txBody>
      </p:sp>
      <p:sp>
        <p:nvSpPr>
          <p:cNvPr id="8" name="TextBox 7"/>
          <p:cNvSpPr txBox="1"/>
          <p:nvPr/>
        </p:nvSpPr>
        <p:spPr>
          <a:xfrm>
            <a:off x="5483850" y="1219200"/>
            <a:ext cx="2005677" cy="369332"/>
          </a:xfrm>
          <a:prstGeom prst="rect">
            <a:avLst/>
          </a:prstGeom>
          <a:noFill/>
        </p:spPr>
        <p:txBody>
          <a:bodyPr wrap="none" rtlCol="0">
            <a:spAutoFit/>
          </a:bodyPr>
          <a:lstStyle/>
          <a:p>
            <a:r>
              <a:rPr lang="en-US" sz="1800" dirty="0" smtClean="0"/>
              <a:t>What compiler sees</a:t>
            </a:r>
            <a:endParaRPr lang="en-US" sz="1800" dirty="0"/>
          </a:p>
        </p:txBody>
      </p:sp>
    </p:spTree>
    <p:extLst>
      <p:ext uri="{BB962C8B-B14F-4D97-AF65-F5344CB8AC3E}">
        <p14:creationId xmlns:p14="http://schemas.microsoft.com/office/powerpoint/2010/main" val="2322417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Notes on example</a:t>
            </a:r>
          </a:p>
        </p:txBody>
      </p:sp>
      <p:sp>
        <p:nvSpPr>
          <p:cNvPr id="14339" name="Rectangle 3"/>
          <p:cNvSpPr>
            <a:spLocks noGrp="1" noChangeArrowheads="1"/>
          </p:cNvSpPr>
          <p:nvPr>
            <p:ph type="body" idx="1"/>
          </p:nvPr>
        </p:nvSpPr>
        <p:spPr/>
        <p:txBody>
          <a:bodyPr>
            <a:normAutofit/>
          </a:bodyPr>
          <a:lstStyle/>
          <a:p>
            <a:pPr>
              <a:lnSpc>
                <a:spcPct val="90000"/>
              </a:lnSpc>
            </a:pPr>
            <a:r>
              <a:rPr lang="en-US" sz="2800" dirty="0"/>
              <a:t>Entire program contained in main function – no enclosing class</a:t>
            </a:r>
          </a:p>
          <a:p>
            <a:pPr>
              <a:lnSpc>
                <a:spcPct val="90000"/>
              </a:lnSpc>
            </a:pPr>
            <a:r>
              <a:rPr lang="en-US" sz="2800" dirty="0"/>
              <a:t>Function heading for main:</a:t>
            </a:r>
          </a:p>
          <a:p>
            <a:pPr lvl="1">
              <a:lnSpc>
                <a:spcPct val="90000"/>
              </a:lnSpc>
            </a:pPr>
            <a:r>
              <a:rPr lang="en-US" sz="2400" dirty="0"/>
              <a:t>Return type is </a:t>
            </a:r>
            <a:r>
              <a:rPr lang="en-US" sz="2400" b="1" dirty="0"/>
              <a:t>typically</a:t>
            </a:r>
            <a:r>
              <a:rPr lang="en-US" sz="2400" dirty="0"/>
              <a:t> </a:t>
            </a:r>
            <a:r>
              <a:rPr lang="en-US" sz="2400" dirty="0" err="1"/>
              <a:t>int</a:t>
            </a:r>
            <a:r>
              <a:rPr lang="en-US" sz="2400" dirty="0"/>
              <a:t>, not </a:t>
            </a:r>
            <a:r>
              <a:rPr lang="en-US" sz="2400" dirty="0" smtClean="0"/>
              <a:t>void</a:t>
            </a:r>
            <a:endParaRPr lang="en-US" sz="2400" dirty="0"/>
          </a:p>
          <a:p>
            <a:pPr lvl="1">
              <a:lnSpc>
                <a:spcPct val="90000"/>
              </a:lnSpc>
            </a:pPr>
            <a:r>
              <a:rPr lang="en-US" sz="2400" dirty="0"/>
              <a:t>No other modifiers (e.g. public, static</a:t>
            </a:r>
            <a:r>
              <a:rPr lang="en-US" sz="2400" dirty="0" smtClean="0"/>
              <a:t>) as opposed to Java</a:t>
            </a:r>
          </a:p>
          <a:p>
            <a:pPr lvl="2">
              <a:lnSpc>
                <a:spcPct val="90000"/>
              </a:lnSpc>
            </a:pPr>
            <a:r>
              <a:rPr lang="en-US" sz="2400" dirty="0" smtClean="0"/>
              <a:t>public static void main(String[] </a:t>
            </a:r>
            <a:r>
              <a:rPr lang="en-US" sz="2400" dirty="0" err="1" smtClean="0"/>
              <a:t>args</a:t>
            </a:r>
            <a:r>
              <a:rPr lang="en-US" sz="2400" dirty="0" smtClean="0"/>
              <a:t>)</a:t>
            </a:r>
            <a:endParaRPr lang="en-US" sz="2400" dirty="0"/>
          </a:p>
        </p:txBody>
      </p:sp>
    </p:spTree>
    <p:extLst>
      <p:ext uri="{BB962C8B-B14F-4D97-AF65-F5344CB8AC3E}">
        <p14:creationId xmlns:p14="http://schemas.microsoft.com/office/powerpoint/2010/main" val="124865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and C</a:t>
            </a:r>
            <a:r>
              <a:rPr lang="en-US" dirty="0" smtClean="0"/>
              <a:t>++</a:t>
            </a:r>
            <a:endParaRPr lang="en-US" dirty="0"/>
          </a:p>
        </p:txBody>
      </p:sp>
      <p:sp>
        <p:nvSpPr>
          <p:cNvPr id="6" name="Text Placeholder 5"/>
          <p:cNvSpPr>
            <a:spLocks noGrp="1"/>
          </p:cNvSpPr>
          <p:nvPr>
            <p:ph type="body" idx="1"/>
          </p:nvPr>
        </p:nvSpPr>
        <p:spPr/>
        <p:txBody>
          <a:bodyPr/>
          <a:lstStyle/>
          <a:p>
            <a:r>
              <a:rPr lang="en-US" dirty="0" smtClean="0"/>
              <a:t>Java</a:t>
            </a:r>
            <a:endParaRPr lang="en-US" dirty="0"/>
          </a:p>
        </p:txBody>
      </p:sp>
      <p:sp>
        <p:nvSpPr>
          <p:cNvPr id="3" name="Content Placeholder 2"/>
          <p:cNvSpPr>
            <a:spLocks noGrp="1"/>
          </p:cNvSpPr>
          <p:nvPr>
            <p:ph sz="half" idx="2"/>
          </p:nvPr>
        </p:nvSpPr>
        <p:spPr/>
        <p:txBody>
          <a:bodyPr/>
          <a:lstStyle/>
          <a:p>
            <a:r>
              <a:rPr lang="en-US" dirty="0" smtClean="0"/>
              <a:t>Compiled </a:t>
            </a:r>
            <a:r>
              <a:rPr lang="en-US" dirty="0"/>
              <a:t>to byte code</a:t>
            </a:r>
          </a:p>
          <a:p>
            <a:r>
              <a:rPr lang="en-US" dirty="0" smtClean="0"/>
              <a:t>Executed </a:t>
            </a:r>
            <a:r>
              <a:rPr lang="en-US" dirty="0"/>
              <a:t>by virtual machine</a:t>
            </a:r>
          </a:p>
          <a:p>
            <a:r>
              <a:rPr lang="en-US" dirty="0" smtClean="0"/>
              <a:t>Object-oriented</a:t>
            </a:r>
            <a:endParaRPr lang="en-US" dirty="0"/>
          </a:p>
          <a:p>
            <a:r>
              <a:rPr lang="en-US" dirty="0" smtClean="0"/>
              <a:t>Platform-independent </a:t>
            </a:r>
            <a:r>
              <a:rPr lang="en-US" dirty="0"/>
              <a:t>byte </a:t>
            </a:r>
            <a:r>
              <a:rPr lang="en-US" dirty="0" smtClean="0"/>
              <a:t>code</a:t>
            </a:r>
            <a:endParaRPr lang="en-US" dirty="0"/>
          </a:p>
        </p:txBody>
      </p:sp>
      <p:sp>
        <p:nvSpPr>
          <p:cNvPr id="7" name="Text Placeholder 6"/>
          <p:cNvSpPr>
            <a:spLocks noGrp="1"/>
          </p:cNvSpPr>
          <p:nvPr>
            <p:ph type="body" sz="quarter" idx="3"/>
          </p:nvPr>
        </p:nvSpPr>
        <p:spPr/>
        <p:txBody>
          <a:bodyPr/>
          <a:lstStyle/>
          <a:p>
            <a:r>
              <a:rPr lang="en-US" dirty="0" smtClean="0"/>
              <a:t>C++</a:t>
            </a:r>
            <a:endParaRPr lang="en-US" dirty="0"/>
          </a:p>
        </p:txBody>
      </p:sp>
      <p:sp>
        <p:nvSpPr>
          <p:cNvPr id="8" name="Content Placeholder 7"/>
          <p:cNvSpPr>
            <a:spLocks noGrp="1"/>
          </p:cNvSpPr>
          <p:nvPr>
            <p:ph sz="quarter" idx="4"/>
          </p:nvPr>
        </p:nvSpPr>
        <p:spPr/>
        <p:txBody>
          <a:bodyPr>
            <a:normAutofit fontScale="92500"/>
          </a:bodyPr>
          <a:lstStyle/>
          <a:p>
            <a:r>
              <a:rPr lang="en-US" dirty="0" smtClean="0"/>
              <a:t>Preprocessor</a:t>
            </a:r>
            <a:endParaRPr lang="en-US" dirty="0"/>
          </a:p>
          <a:p>
            <a:r>
              <a:rPr lang="en-US" dirty="0" smtClean="0"/>
              <a:t>Compiled </a:t>
            </a:r>
            <a:r>
              <a:rPr lang="en-US" dirty="0"/>
              <a:t>to object code</a:t>
            </a:r>
          </a:p>
          <a:p>
            <a:r>
              <a:rPr lang="en-US" dirty="0" smtClean="0"/>
              <a:t>Linked </a:t>
            </a:r>
            <a:r>
              <a:rPr lang="en-US" dirty="0"/>
              <a:t>to binary executable</a:t>
            </a:r>
          </a:p>
          <a:p>
            <a:r>
              <a:rPr lang="en-US" dirty="0" smtClean="0"/>
              <a:t>Object-oriented</a:t>
            </a:r>
            <a:r>
              <a:rPr lang="en-US" dirty="0"/>
              <a:t>, generic and functional features</a:t>
            </a:r>
          </a:p>
          <a:p>
            <a:r>
              <a:rPr lang="en-US" dirty="0" smtClean="0"/>
              <a:t>Object </a:t>
            </a:r>
            <a:r>
              <a:rPr lang="en-US" dirty="0"/>
              <a:t>code and executable are platform-specific</a:t>
            </a:r>
          </a:p>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75489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 preprocessor</a:t>
            </a:r>
            <a:endParaRPr lang="en-US" dirty="0"/>
          </a:p>
        </p:txBody>
      </p:sp>
      <p:sp>
        <p:nvSpPr>
          <p:cNvPr id="9" name="Content Placeholder 8"/>
          <p:cNvSpPr>
            <a:spLocks noGrp="1"/>
          </p:cNvSpPr>
          <p:nvPr>
            <p:ph idx="1"/>
          </p:nvPr>
        </p:nvSpPr>
        <p:spPr/>
        <p:txBody>
          <a:bodyPr/>
          <a:lstStyle/>
          <a:p>
            <a:r>
              <a:rPr lang="en-US" dirty="0" smtClean="0"/>
              <a:t>A </a:t>
            </a:r>
            <a:r>
              <a:rPr lang="en-US" dirty="0"/>
              <a:t>preprocessor is a program that processes its input data to produce output that is used as input to another </a:t>
            </a:r>
            <a:r>
              <a:rPr lang="en-US" dirty="0" smtClean="0"/>
              <a:t>program. </a:t>
            </a:r>
          </a:p>
          <a:p>
            <a:r>
              <a:rPr lang="en-US" dirty="0" smtClean="0"/>
              <a:t>C</a:t>
            </a:r>
            <a:r>
              <a:rPr lang="en-US" dirty="0"/>
              <a:t>++ preprocessor </a:t>
            </a:r>
            <a:r>
              <a:rPr lang="en-US" dirty="0" smtClean="0"/>
              <a:t>performs </a:t>
            </a:r>
            <a:r>
              <a:rPr lang="en-US" dirty="0"/>
              <a:t>simple substitution of character sequences beginning with '#' </a:t>
            </a:r>
            <a:r>
              <a:rPr lang="en-US" dirty="0" smtClean="0"/>
              <a:t>for </a:t>
            </a:r>
            <a:r>
              <a:rPr lang="en-US" dirty="0"/>
              <a:t>other </a:t>
            </a:r>
            <a:r>
              <a:rPr lang="en-US" dirty="0" smtClean="0"/>
              <a:t>character sequences</a:t>
            </a:r>
          </a:p>
          <a:p>
            <a:pPr lvl="1"/>
            <a:r>
              <a:rPr lang="en-US" dirty="0" smtClean="0"/>
              <a:t>Some substitutes are predefined for preprocessors (e.g. #pragma once)</a:t>
            </a:r>
          </a:p>
          <a:p>
            <a:pPr lvl="1"/>
            <a:r>
              <a:rPr lang="en-US" dirty="0" smtClean="0"/>
              <a:t>Some others are defined by the developer or libraries (e.g. file names following the #include directive)</a:t>
            </a:r>
          </a:p>
        </p:txBody>
      </p:sp>
      <p:sp>
        <p:nvSpPr>
          <p:cNvPr id="7" name="Footer Placeholder 6"/>
          <p:cNvSpPr>
            <a:spLocks noGrp="1"/>
          </p:cNvSpPr>
          <p:nvPr>
            <p:ph type="ftr" sz="quarter" idx="10"/>
          </p:nvPr>
        </p:nvSpPr>
        <p:spPr/>
        <p:txBody>
          <a:bodyPr/>
          <a:lstStyle/>
          <a:p>
            <a:pPr>
              <a:defRPr/>
            </a:pPr>
            <a:r>
              <a:rPr lang="en-US" smtClean="0"/>
              <a:t>CSI 2372: Advanced Programming Concepts with C++</a:t>
            </a:r>
            <a:endParaRPr lang="en-US"/>
          </a:p>
        </p:txBody>
      </p:sp>
    </p:spTree>
    <p:extLst>
      <p:ext uri="{BB962C8B-B14F-4D97-AF65-F5344CB8AC3E}">
        <p14:creationId xmlns:p14="http://schemas.microsoft.com/office/powerpoint/2010/main" val="3894943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latin typeface="Verdana" pitchFamily="34" charset="0"/>
                <a:cs typeface="Verdana" pitchFamily="34" charset="0"/>
              </a:rPr>
              <a:t>The #include directive</a:t>
            </a:r>
          </a:p>
        </p:txBody>
      </p:sp>
      <p:sp>
        <p:nvSpPr>
          <p:cNvPr id="5" name="Content Placeholder 4"/>
          <p:cNvSpPr>
            <a:spLocks noGrp="1"/>
          </p:cNvSpPr>
          <p:nvPr>
            <p:ph idx="1"/>
          </p:nvPr>
        </p:nvSpPr>
        <p:spPr/>
        <p:txBody>
          <a:bodyPr/>
          <a:lstStyle/>
          <a:p>
            <a:r>
              <a:rPr lang="en-US" dirty="0" smtClean="0"/>
              <a:t>It tells </a:t>
            </a:r>
            <a:r>
              <a:rPr lang="en-US" dirty="0"/>
              <a:t>the preprocessor to treat the contents of a specified file as if those contents had appeared in the source program at the point where the directive appears</a:t>
            </a:r>
          </a:p>
        </p:txBody>
      </p:sp>
      <p:sp>
        <p:nvSpPr>
          <p:cNvPr id="1434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12" charset="0"/>
                <a:ea typeface="MS PGothic" pitchFamily="34" charset="-128"/>
              </a:defRPr>
            </a:lvl1pPr>
            <a:lvl2pPr marL="742950" indent="-285750" eaLnBrk="0" hangingPunct="0">
              <a:defRPr sz="2400">
                <a:solidFill>
                  <a:schemeClr val="tx1"/>
                </a:solidFill>
                <a:latin typeface="Times" pitchFamily="-112" charset="0"/>
                <a:ea typeface="MS PGothic" pitchFamily="34" charset="-128"/>
              </a:defRPr>
            </a:lvl2pPr>
            <a:lvl3pPr marL="1143000" indent="-228600" eaLnBrk="0" hangingPunct="0">
              <a:defRPr sz="2400">
                <a:solidFill>
                  <a:schemeClr val="tx1"/>
                </a:solidFill>
                <a:latin typeface="Times" pitchFamily="-112" charset="0"/>
                <a:ea typeface="MS PGothic" pitchFamily="34" charset="-128"/>
              </a:defRPr>
            </a:lvl3pPr>
            <a:lvl4pPr marL="1600200" indent="-228600" eaLnBrk="0" hangingPunct="0">
              <a:defRPr sz="2400">
                <a:solidFill>
                  <a:schemeClr val="tx1"/>
                </a:solidFill>
                <a:latin typeface="Times" pitchFamily="-112" charset="0"/>
                <a:ea typeface="MS PGothic" pitchFamily="34" charset="-128"/>
              </a:defRPr>
            </a:lvl4pPr>
            <a:lvl5pPr marL="2057400" indent="-228600" eaLnBrk="0" hangingPunct="0">
              <a:defRPr sz="2400">
                <a:solidFill>
                  <a:schemeClr val="tx1"/>
                </a:solidFill>
                <a:latin typeface="Times" pitchFamily="-112" charset="0"/>
                <a:ea typeface="MS PGothic" pitchFamily="34" charset="-128"/>
              </a:defRPr>
            </a:lvl5pPr>
            <a:lvl6pPr marL="2514600" indent="-228600" eaLnBrk="0" fontAlgn="base" hangingPunct="0">
              <a:spcBef>
                <a:spcPct val="0"/>
              </a:spcBef>
              <a:spcAft>
                <a:spcPct val="0"/>
              </a:spcAft>
              <a:defRPr sz="2400">
                <a:solidFill>
                  <a:schemeClr val="tx1"/>
                </a:solidFill>
                <a:latin typeface="Times" pitchFamily="-112" charset="0"/>
                <a:ea typeface="MS PGothic" pitchFamily="34" charset="-128"/>
              </a:defRPr>
            </a:lvl6pPr>
            <a:lvl7pPr marL="2971800" indent="-228600" eaLnBrk="0" fontAlgn="base" hangingPunct="0">
              <a:spcBef>
                <a:spcPct val="0"/>
              </a:spcBef>
              <a:spcAft>
                <a:spcPct val="0"/>
              </a:spcAft>
              <a:defRPr sz="2400">
                <a:solidFill>
                  <a:schemeClr val="tx1"/>
                </a:solidFill>
                <a:latin typeface="Times" pitchFamily="-112" charset="0"/>
                <a:ea typeface="MS PGothic" pitchFamily="34" charset="-128"/>
              </a:defRPr>
            </a:lvl7pPr>
            <a:lvl8pPr marL="3429000" indent="-228600" eaLnBrk="0" fontAlgn="base" hangingPunct="0">
              <a:spcBef>
                <a:spcPct val="0"/>
              </a:spcBef>
              <a:spcAft>
                <a:spcPct val="0"/>
              </a:spcAft>
              <a:defRPr sz="2400">
                <a:solidFill>
                  <a:schemeClr val="tx1"/>
                </a:solidFill>
                <a:latin typeface="Times" pitchFamily="-112" charset="0"/>
                <a:ea typeface="MS PGothic" pitchFamily="34" charset="-128"/>
              </a:defRPr>
            </a:lvl8pPr>
            <a:lvl9pPr marL="3886200" indent="-228600" eaLnBrk="0" fontAlgn="base" hangingPunct="0">
              <a:spcBef>
                <a:spcPct val="0"/>
              </a:spcBef>
              <a:spcAft>
                <a:spcPct val="0"/>
              </a:spcAft>
              <a:defRPr sz="2400">
                <a:solidFill>
                  <a:schemeClr val="tx1"/>
                </a:solidFill>
                <a:latin typeface="Times" pitchFamily="-112" charset="0"/>
                <a:ea typeface="MS PGothic" pitchFamily="34" charset="-128"/>
              </a:defRPr>
            </a:lvl9pPr>
          </a:lstStyle>
          <a:p>
            <a:r>
              <a:rPr lang="en-US" sz="1200" smtClean="0">
                <a:solidFill>
                  <a:srgbClr val="990000"/>
                </a:solidFill>
                <a:latin typeface="Verdana" pitchFamily="34" charset="0"/>
              </a:rPr>
              <a:t>CSI 2372: Advanced Programming Concepts with C++</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352800"/>
            <a:ext cx="1970970" cy="11383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248400" y="2968823"/>
            <a:ext cx="1361335" cy="307777"/>
          </a:xfrm>
          <a:prstGeom prst="rect">
            <a:avLst/>
          </a:prstGeom>
          <a:noFill/>
        </p:spPr>
        <p:txBody>
          <a:bodyPr wrap="none" rtlCol="0">
            <a:spAutoFit/>
          </a:bodyPr>
          <a:lstStyle/>
          <a:p>
            <a:r>
              <a:rPr lang="en-US" sz="1400" dirty="0" err="1" smtClean="0"/>
              <a:t>CONSTANTS.h</a:t>
            </a:r>
            <a:endParaRPr lang="en-US" sz="14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122711"/>
            <a:ext cx="4953000" cy="23812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304800" y="2743200"/>
            <a:ext cx="1084208" cy="307777"/>
          </a:xfrm>
          <a:prstGeom prst="rect">
            <a:avLst/>
          </a:prstGeom>
          <a:noFill/>
        </p:spPr>
        <p:txBody>
          <a:bodyPr wrap="none" rtlCol="0">
            <a:spAutoFit/>
          </a:bodyPr>
          <a:lstStyle/>
          <a:p>
            <a:r>
              <a:rPr lang="en-US" sz="1400" dirty="0" smtClean="0"/>
              <a:t>TestProj.cpp</a:t>
            </a:r>
            <a:endParaRPr lang="en-US" sz="1400" dirty="0"/>
          </a:p>
        </p:txBody>
      </p:sp>
      <p:sp>
        <p:nvSpPr>
          <p:cNvPr id="10" name="Left Arrow 9"/>
          <p:cNvSpPr/>
          <p:nvPr/>
        </p:nvSpPr>
        <p:spPr bwMode="auto">
          <a:xfrm>
            <a:off x="2209800" y="3886200"/>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18" name="Left Arrow 17"/>
          <p:cNvSpPr/>
          <p:nvPr/>
        </p:nvSpPr>
        <p:spPr bwMode="auto">
          <a:xfrm rot="5400000">
            <a:off x="2722978" y="5313778"/>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19" name="Left Arrow 18"/>
          <p:cNvSpPr/>
          <p:nvPr/>
        </p:nvSpPr>
        <p:spPr bwMode="auto">
          <a:xfrm rot="5400000">
            <a:off x="7335422" y="4094579"/>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4752975"/>
            <a:ext cx="276225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#pragma once directive</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CSI 2372: Advanced Programming Concepts with C++</a:t>
            </a:r>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143125"/>
            <a:ext cx="4981575" cy="2571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8000"/>
            <a:ext cx="1752600" cy="76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306787" y="2667000"/>
            <a:ext cx="1361335" cy="307777"/>
          </a:xfrm>
          <a:prstGeom prst="rect">
            <a:avLst/>
          </a:prstGeom>
          <a:noFill/>
        </p:spPr>
        <p:txBody>
          <a:bodyPr wrap="none" rtlCol="0">
            <a:spAutoFit/>
          </a:bodyPr>
          <a:lstStyle/>
          <a:p>
            <a:r>
              <a:rPr lang="en-US" sz="1400" dirty="0" err="1" smtClean="0"/>
              <a:t>CONSTANTS.h</a:t>
            </a:r>
            <a:endParaRPr lang="en-US" sz="1400" dirty="0"/>
          </a:p>
        </p:txBody>
      </p:sp>
      <p:sp>
        <p:nvSpPr>
          <p:cNvPr id="8" name="TextBox 7"/>
          <p:cNvSpPr txBox="1"/>
          <p:nvPr/>
        </p:nvSpPr>
        <p:spPr>
          <a:xfrm>
            <a:off x="762000" y="1752600"/>
            <a:ext cx="1084208" cy="307777"/>
          </a:xfrm>
          <a:prstGeom prst="rect">
            <a:avLst/>
          </a:prstGeom>
          <a:noFill/>
        </p:spPr>
        <p:txBody>
          <a:bodyPr wrap="none" rtlCol="0">
            <a:spAutoFit/>
          </a:bodyPr>
          <a:lstStyle/>
          <a:p>
            <a:r>
              <a:rPr lang="en-US" sz="1400" dirty="0" smtClean="0"/>
              <a:t>TestProj.cpp</a:t>
            </a:r>
            <a:endParaRPr lang="en-US" sz="1400" dirty="0"/>
          </a:p>
        </p:txBody>
      </p:sp>
      <p:sp>
        <p:nvSpPr>
          <p:cNvPr id="9" name="Left Arrow 8"/>
          <p:cNvSpPr/>
          <p:nvPr/>
        </p:nvSpPr>
        <p:spPr bwMode="auto">
          <a:xfrm>
            <a:off x="2590800" y="3007557"/>
            <a:ext cx="381000" cy="116643"/>
          </a:xfrm>
          <a:prstGeom prst="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10" charset="0"/>
            </a:endParaRPr>
          </a:p>
        </p:txBody>
      </p:sp>
      <p:sp>
        <p:nvSpPr>
          <p:cNvPr id="5" name="TextBox 4"/>
          <p:cNvSpPr txBox="1"/>
          <p:nvPr/>
        </p:nvSpPr>
        <p:spPr>
          <a:xfrm>
            <a:off x="2555513" y="5029200"/>
            <a:ext cx="4607287" cy="307777"/>
          </a:xfrm>
          <a:prstGeom prst="rect">
            <a:avLst/>
          </a:prstGeom>
          <a:noFill/>
        </p:spPr>
        <p:txBody>
          <a:bodyPr wrap="none" rtlCol="0">
            <a:spAutoFit/>
          </a:bodyPr>
          <a:lstStyle/>
          <a:p>
            <a:r>
              <a:rPr lang="en-US" sz="1400" dirty="0">
                <a:solidFill>
                  <a:srgbClr val="FF0000"/>
                </a:solidFill>
              </a:rPr>
              <a:t>error C2370: 'CNT_INT' : redefinition; different storage class</a:t>
            </a:r>
          </a:p>
        </p:txBody>
      </p:sp>
    </p:spTree>
    <p:extLst>
      <p:ext uri="{BB962C8B-B14F-4D97-AF65-F5344CB8AC3E}">
        <p14:creationId xmlns:p14="http://schemas.microsoft.com/office/powerpoint/2010/main" val="324342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uOttawa-powerpoint-template">
  <a:themeElements>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arne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0" charset="0"/>
          </a:defRPr>
        </a:defPPr>
      </a:lstStyle>
    </a:lnDef>
  </a:objectDefaults>
  <a:extraClrSchemeLst>
    <a:extraClrScheme>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ne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ne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ne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ne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ne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ne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1714</TotalTime>
  <Words>2240</Words>
  <Application>Microsoft Office PowerPoint</Application>
  <PresentationFormat>On-screen Show (4:3)</PresentationFormat>
  <Paragraphs>337</Paragraphs>
  <Slides>42</Slides>
  <Notes>17</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uOttawa-powerpoint-template</vt:lpstr>
      <vt:lpstr>CSI 2372: Advanced Programming Concepts with C++</vt:lpstr>
      <vt:lpstr>C++: Object Orientation without classes!</vt:lpstr>
      <vt:lpstr>Structure of C++ program</vt:lpstr>
      <vt:lpstr>C++: First Project!</vt:lpstr>
      <vt:lpstr>Notes on example</vt:lpstr>
      <vt:lpstr>Java and C++</vt:lpstr>
      <vt:lpstr>C++ preprocessor</vt:lpstr>
      <vt:lpstr>The #include directive</vt:lpstr>
      <vt:lpstr>#pragma once directive</vt:lpstr>
      <vt:lpstr>#pragma once directive</vt:lpstr>
      <vt:lpstr>&lt;iostream&gt; vs. “iostream”</vt:lpstr>
      <vt:lpstr>&lt;iostream&gt;</vt:lpstr>
      <vt:lpstr>Manipulators </vt:lpstr>
      <vt:lpstr>Using Manipulators fixed and showpoint</vt:lpstr>
      <vt:lpstr>setprecision(n)</vt:lpstr>
      <vt:lpstr>PowerPoint Presentation</vt:lpstr>
      <vt:lpstr>Manipulator setw</vt:lpstr>
      <vt:lpstr>setw(n)</vt:lpstr>
      <vt:lpstr>PowerPoint Presentation</vt:lpstr>
      <vt:lpstr>Keyboard input</vt:lpstr>
      <vt:lpstr>Keyboard input</vt:lpstr>
      <vt:lpstr>Extraction and white space</vt:lpstr>
      <vt:lpstr>Example </vt:lpstr>
      <vt:lpstr>Example</vt:lpstr>
      <vt:lpstr>Example</vt:lpstr>
      <vt:lpstr>Weakness of extraction</vt:lpstr>
      <vt:lpstr>Stdafx.h</vt:lpstr>
      <vt:lpstr>Stdafx.h</vt:lpstr>
      <vt:lpstr>What does this program do?</vt:lpstr>
      <vt:lpstr>return 0;</vt:lpstr>
      <vt:lpstr>Java data types and their C++ counterparts</vt:lpstr>
      <vt:lpstr>Notes on C++ data types</vt:lpstr>
      <vt:lpstr>Variables and Scope</vt:lpstr>
      <vt:lpstr>Scope of variables</vt:lpstr>
      <vt:lpstr>The “extern” keyword</vt:lpstr>
      <vt:lpstr>The “extern” keyword</vt:lpstr>
      <vt:lpstr>C++ is NOT strongly typed</vt:lpstr>
      <vt:lpstr>Constants in C++</vt:lpstr>
      <vt:lpstr>Constants in C++</vt:lpstr>
      <vt:lpstr>Constants in C++</vt:lpstr>
      <vt:lpstr> Defined constants (#define) </vt:lpstr>
      <vt:lpstr>#define directive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MGT</dc:creator>
  <cp:lastModifiedBy>MGT</cp:lastModifiedBy>
  <cp:revision>35</cp:revision>
  <dcterms:created xsi:type="dcterms:W3CDTF">2012-07-09T20:02:55Z</dcterms:created>
  <dcterms:modified xsi:type="dcterms:W3CDTF">2012-09-13T02:39:39Z</dcterms:modified>
</cp:coreProperties>
</file>